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3.xml" ContentType="application/vnd.openxmlformats-officedocument.drawingml.chart+xml"/>
  <Override PartName="/ppt/notesSlides/notesSlide19.xml" ContentType="application/vnd.openxmlformats-officedocument.presentationml.notesSlide+xml"/>
  <Override PartName="/ppt/charts/chart4.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7"/>
  </p:notesMasterIdLst>
  <p:handoutMasterIdLst>
    <p:handoutMasterId r:id="rId38"/>
  </p:handoutMasterIdLst>
  <p:sldIdLst>
    <p:sldId id="263" r:id="rId2"/>
    <p:sldId id="411" r:id="rId3"/>
    <p:sldId id="413" r:id="rId4"/>
    <p:sldId id="414" r:id="rId5"/>
    <p:sldId id="415" r:id="rId6"/>
    <p:sldId id="416" r:id="rId7"/>
    <p:sldId id="412" r:id="rId8"/>
    <p:sldId id="418" r:id="rId9"/>
    <p:sldId id="419" r:id="rId10"/>
    <p:sldId id="420" r:id="rId11"/>
    <p:sldId id="421" r:id="rId12"/>
    <p:sldId id="422" r:id="rId13"/>
    <p:sldId id="423" r:id="rId14"/>
    <p:sldId id="424" r:id="rId15"/>
    <p:sldId id="425" r:id="rId16"/>
    <p:sldId id="426" r:id="rId17"/>
    <p:sldId id="417" r:id="rId18"/>
    <p:sldId id="400" r:id="rId19"/>
    <p:sldId id="389" r:id="rId20"/>
    <p:sldId id="388" r:id="rId21"/>
    <p:sldId id="402" r:id="rId22"/>
    <p:sldId id="403" r:id="rId23"/>
    <p:sldId id="387" r:id="rId24"/>
    <p:sldId id="390" r:id="rId25"/>
    <p:sldId id="405" r:id="rId26"/>
    <p:sldId id="393" r:id="rId27"/>
    <p:sldId id="396" r:id="rId28"/>
    <p:sldId id="391" r:id="rId29"/>
    <p:sldId id="409" r:id="rId30"/>
    <p:sldId id="398" r:id="rId31"/>
    <p:sldId id="399" r:id="rId32"/>
    <p:sldId id="394" r:id="rId33"/>
    <p:sldId id="392" r:id="rId34"/>
    <p:sldId id="395" r:id="rId35"/>
    <p:sldId id="410" r:id="rId36"/>
  </p:sldIdLst>
  <p:sldSz cx="9144000" cy="5143500" type="screen16x9"/>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37" autoAdjust="0"/>
    <p:restoredTop sz="65978" autoAdjust="0"/>
  </p:normalViewPr>
  <p:slideViewPr>
    <p:cSldViewPr snapToGrid="0" snapToObjects="1">
      <p:cViewPr>
        <p:scale>
          <a:sx n="92" d="100"/>
          <a:sy n="92" d="100"/>
        </p:scale>
        <p:origin x="-480" y="-72"/>
      </p:cViewPr>
      <p:guideLst>
        <p:guide orient="horz" pos="162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74" d="100"/>
          <a:sy n="74" d="100"/>
        </p:scale>
        <p:origin x="2922"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r>
              <a:rPr lang="en-US" dirty="0"/>
              <a:t>Relative Efficiency</a:t>
            </a:r>
          </a:p>
          <a:p>
            <a:pPr>
              <a:defRPr sz="1600" b="1" i="0" u="none" strike="noStrike" kern="1200" cap="none" spc="0" normalizeH="0" baseline="0">
                <a:solidFill>
                  <a:schemeClr val="dk1">
                    <a:lumMod val="50000"/>
                    <a:lumOff val="50000"/>
                  </a:schemeClr>
                </a:solidFill>
                <a:latin typeface="+mj-lt"/>
                <a:ea typeface="+mj-ea"/>
                <a:cs typeface="+mj-cs"/>
              </a:defRPr>
            </a:pPr>
            <a:r>
              <a:rPr lang="en-US" dirty="0"/>
              <a:t>(Higher is Better)</a:t>
            </a:r>
          </a:p>
        </c:rich>
      </c:tx>
      <c:layout>
        <c:manualLayout>
          <c:xMode val="edge"/>
          <c:yMode val="edge"/>
          <c:x val="0.4176330562846311"/>
          <c:y val="2.3809523809523808E-2"/>
        </c:manualLayout>
      </c:layout>
      <c:overlay val="0"/>
      <c:spPr>
        <a:noFill/>
        <a:ln>
          <a:noFill/>
        </a:ln>
        <a:effectLst/>
      </c:spPr>
    </c:title>
    <c:autoTitleDeleted val="0"/>
    <c:plotArea>
      <c:layout/>
      <c:barChart>
        <c:barDir val="col"/>
        <c:grouping val="clustered"/>
        <c:varyColors val="0"/>
        <c:ser>
          <c:idx val="0"/>
          <c:order val="0"/>
          <c:tx>
            <c:strRef>
              <c:f>Sheet1!$B$1</c:f>
              <c:strCache>
                <c:ptCount val="1"/>
                <c:pt idx="0">
                  <c:v>6Gb SATA on PCH chipset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c:f>
              <c:strCache>
                <c:ptCount val="1"/>
                <c:pt idx="0">
                  <c:v>Relative IOPS/Core</c:v>
                </c:pt>
              </c:strCache>
            </c:strRef>
          </c:cat>
          <c:val>
            <c:numRef>
              <c:f>Sheet1!$B$2</c:f>
              <c:numCache>
                <c:formatCode>0.00</c:formatCode>
                <c:ptCount val="1"/>
                <c:pt idx="0">
                  <c:v>1</c:v>
                </c:pt>
              </c:numCache>
            </c:numRef>
          </c:val>
        </c:ser>
        <c:ser>
          <c:idx val="1"/>
          <c:order val="1"/>
          <c:tx>
            <c:strRef>
              <c:f>Sheet1!$C$1</c:f>
              <c:strCache>
                <c:ptCount val="1"/>
                <c:pt idx="0">
                  <c:v>6Gb SATA on 6Gb SAS HBA</c:v>
                </c:pt>
              </c:strCache>
            </c:strRef>
          </c:tx>
          <c:spPr>
            <a:solidFill>
              <a:schemeClr val="accent2"/>
            </a:solidFill>
            <a:ln>
              <a:noFill/>
            </a:ln>
            <a:effectLst/>
          </c:spPr>
          <c:invertIfNegative val="0"/>
          <c:dLbls>
            <c:dLbl>
              <c:idx val="0"/>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c:f>
              <c:strCache>
                <c:ptCount val="1"/>
                <c:pt idx="0">
                  <c:v>Relative IOPS/Core</c:v>
                </c:pt>
              </c:strCache>
            </c:strRef>
          </c:cat>
          <c:val>
            <c:numRef>
              <c:f>Sheet1!$C$2</c:f>
              <c:numCache>
                <c:formatCode>General</c:formatCode>
                <c:ptCount val="1"/>
                <c:pt idx="0">
                  <c:v>0.92</c:v>
                </c:pt>
              </c:numCache>
            </c:numRef>
          </c:val>
        </c:ser>
        <c:ser>
          <c:idx val="2"/>
          <c:order val="2"/>
          <c:tx>
            <c:strRef>
              <c:f>Sheet1!$D$1</c:f>
              <c:strCache>
                <c:ptCount val="1"/>
                <c:pt idx="0">
                  <c:v>6Gb SAS on 6GB SAS HBA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c:f>
              <c:strCache>
                <c:ptCount val="1"/>
                <c:pt idx="0">
                  <c:v>Relative IOPS/Core</c:v>
                </c:pt>
              </c:strCache>
            </c:strRef>
          </c:cat>
          <c:val>
            <c:numRef>
              <c:f>Sheet1!$D$2</c:f>
              <c:numCache>
                <c:formatCode>General</c:formatCode>
                <c:ptCount val="1"/>
                <c:pt idx="0">
                  <c:v>0.96</c:v>
                </c:pt>
              </c:numCache>
            </c:numRef>
          </c:val>
        </c:ser>
        <c:ser>
          <c:idx val="3"/>
          <c:order val="3"/>
          <c:tx>
            <c:strRef>
              <c:f>Sheet1!$E$1</c:f>
              <c:strCache>
                <c:ptCount val="1"/>
                <c:pt idx="0">
                  <c:v>12Gb SAS on 12Gb SAS HBA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c:f>
              <c:strCache>
                <c:ptCount val="1"/>
                <c:pt idx="0">
                  <c:v>Relative IOPS/Core</c:v>
                </c:pt>
              </c:strCache>
            </c:strRef>
          </c:cat>
          <c:val>
            <c:numRef>
              <c:f>Sheet1!$E$2</c:f>
              <c:numCache>
                <c:formatCode>General</c:formatCode>
                <c:ptCount val="1"/>
                <c:pt idx="0">
                  <c:v>0.91</c:v>
                </c:pt>
              </c:numCache>
            </c:numRef>
          </c:val>
        </c:ser>
        <c:ser>
          <c:idx val="4"/>
          <c:order val="4"/>
          <c:tx>
            <c:strRef>
              <c:f>Sheet1!$F$1</c:f>
              <c:strCache>
                <c:ptCount val="1"/>
                <c:pt idx="0">
                  <c:v>NVME on PCIe Gen 3</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c:f>
              <c:strCache>
                <c:ptCount val="1"/>
                <c:pt idx="0">
                  <c:v>Relative IOPS/Core</c:v>
                </c:pt>
              </c:strCache>
            </c:strRef>
          </c:cat>
          <c:val>
            <c:numRef>
              <c:f>Sheet1!$F$2</c:f>
              <c:numCache>
                <c:formatCode>General</c:formatCode>
                <c:ptCount val="1"/>
                <c:pt idx="0">
                  <c:v>2.13</c:v>
                </c:pt>
              </c:numCache>
            </c:numRef>
          </c:val>
        </c:ser>
        <c:dLbls>
          <c:dLblPos val="inEnd"/>
          <c:showLegendKey val="0"/>
          <c:showVal val="1"/>
          <c:showCatName val="0"/>
          <c:showSerName val="0"/>
          <c:showPercent val="0"/>
          <c:showBubbleSize val="0"/>
        </c:dLbls>
        <c:gapWidth val="267"/>
        <c:overlap val="-43"/>
        <c:axId val="76799360"/>
        <c:axId val="76805248"/>
      </c:barChart>
      <c:catAx>
        <c:axId val="76799360"/>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en-US"/>
          </a:p>
        </c:txPr>
        <c:crossAx val="76805248"/>
        <c:crosses val="autoZero"/>
        <c:auto val="1"/>
        <c:lblAlgn val="ctr"/>
        <c:lblOffset val="100"/>
        <c:noMultiLvlLbl val="0"/>
      </c:catAx>
      <c:valAx>
        <c:axId val="76805248"/>
        <c:scaling>
          <c:orientation val="minMax"/>
        </c:scaling>
        <c:delete val="0"/>
        <c:axPos val="l"/>
        <c:majorGridlines>
          <c:spPr>
            <a:ln w="9525" cap="flat" cmpd="sng" algn="ctr">
              <a:solidFill>
                <a:schemeClr val="dk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76799360"/>
        <c:crosses val="autoZero"/>
        <c:crossBetween val="between"/>
      </c:valAx>
      <c:spPr>
        <a:pattFill prst="ltDnDiag">
          <a:fgClr>
            <a:schemeClr val="dk1">
              <a:lumMod val="15000"/>
              <a:lumOff val="85000"/>
            </a:schemeClr>
          </a:fgClr>
          <a:bgClr>
            <a:schemeClr val="lt1"/>
          </a:bgClr>
        </a:pattFill>
        <a:ln>
          <a:noFill/>
        </a:ln>
        <a:effectLst/>
      </c:spPr>
    </c:plotArea>
    <c:legend>
      <c:legendPos val="r"/>
      <c:layout>
        <c:manualLayout>
          <c:xMode val="edge"/>
          <c:yMode val="edge"/>
          <c:x val="0.77604063380966271"/>
          <c:y val="0.24417718048081088"/>
          <c:w val="0.21007047730144843"/>
          <c:h val="0.6576527022071575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r>
              <a:rPr lang="en-US" dirty="0"/>
              <a:t>CPU Clocks per I/O </a:t>
            </a:r>
          </a:p>
          <a:p>
            <a:pPr>
              <a:defRPr sz="1600" b="1" i="0" u="none" strike="noStrike" kern="1200" cap="none" spc="0" normalizeH="0" baseline="0">
                <a:solidFill>
                  <a:schemeClr val="dk1">
                    <a:lumMod val="50000"/>
                    <a:lumOff val="50000"/>
                  </a:schemeClr>
                </a:solidFill>
                <a:latin typeface="+mj-lt"/>
                <a:ea typeface="+mj-ea"/>
                <a:cs typeface="+mj-cs"/>
              </a:defRPr>
            </a:pPr>
            <a:r>
              <a:rPr lang="en-US" dirty="0"/>
              <a:t>(Lower is Better)</a:t>
            </a:r>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6Gb SATA on PCH chipset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c:f>
              <c:strCache>
                <c:ptCount val="1"/>
                <c:pt idx="0">
                  <c:v>Clock Cycles per I/O</c:v>
                </c:pt>
              </c:strCache>
            </c:strRef>
          </c:cat>
          <c:val>
            <c:numRef>
              <c:f>Sheet1!$B$2</c:f>
              <c:numCache>
                <c:formatCode>#,##0</c:formatCode>
                <c:ptCount val="1"/>
                <c:pt idx="0">
                  <c:v>72285</c:v>
                </c:pt>
              </c:numCache>
            </c:numRef>
          </c:val>
        </c:ser>
        <c:ser>
          <c:idx val="1"/>
          <c:order val="1"/>
          <c:tx>
            <c:strRef>
              <c:f>Sheet1!$C$1</c:f>
              <c:strCache>
                <c:ptCount val="1"/>
                <c:pt idx="0">
                  <c:v>6Gb SATA on 6Gb SAS HBA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c:f>
              <c:strCache>
                <c:ptCount val="1"/>
                <c:pt idx="0">
                  <c:v>Clock Cycles per I/O</c:v>
                </c:pt>
              </c:strCache>
            </c:strRef>
          </c:cat>
          <c:val>
            <c:numRef>
              <c:f>Sheet1!$C$2</c:f>
              <c:numCache>
                <c:formatCode>#,##0</c:formatCode>
                <c:ptCount val="1"/>
                <c:pt idx="0">
                  <c:v>78502</c:v>
                </c:pt>
              </c:numCache>
            </c:numRef>
          </c:val>
        </c:ser>
        <c:ser>
          <c:idx val="2"/>
          <c:order val="2"/>
          <c:tx>
            <c:strRef>
              <c:f>Sheet1!$D$1</c:f>
              <c:strCache>
                <c:ptCount val="1"/>
                <c:pt idx="0">
                  <c:v>6Gb SAS on 6Gb SAS HBA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c:f>
              <c:strCache>
                <c:ptCount val="1"/>
                <c:pt idx="0">
                  <c:v>Clock Cycles per I/O</c:v>
                </c:pt>
              </c:strCache>
            </c:strRef>
          </c:cat>
          <c:val>
            <c:numRef>
              <c:f>Sheet1!$D$2</c:f>
              <c:numCache>
                <c:formatCode>#,##0</c:formatCode>
                <c:ptCount val="1"/>
                <c:pt idx="0">
                  <c:v>75465</c:v>
                </c:pt>
              </c:numCache>
            </c:numRef>
          </c:val>
        </c:ser>
        <c:ser>
          <c:idx val="3"/>
          <c:order val="3"/>
          <c:tx>
            <c:strRef>
              <c:f>Sheet1!$E$1</c:f>
              <c:strCache>
                <c:ptCount val="1"/>
                <c:pt idx="0">
                  <c:v>12Gb SAS on 12Gb SAS HBA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c:f>
              <c:strCache>
                <c:ptCount val="1"/>
                <c:pt idx="0">
                  <c:v>Clock Cycles per I/O</c:v>
                </c:pt>
              </c:strCache>
            </c:strRef>
          </c:cat>
          <c:val>
            <c:numRef>
              <c:f>Sheet1!$E$2</c:f>
              <c:numCache>
                <c:formatCode>#,##0</c:formatCode>
                <c:ptCount val="1"/>
                <c:pt idx="0">
                  <c:v>79016</c:v>
                </c:pt>
              </c:numCache>
            </c:numRef>
          </c:val>
        </c:ser>
        <c:ser>
          <c:idx val="4"/>
          <c:order val="4"/>
          <c:tx>
            <c:strRef>
              <c:f>Sheet1!$F$1</c:f>
              <c:strCache>
                <c:ptCount val="1"/>
                <c:pt idx="0">
                  <c:v>NVMe on PCIe Gen 3</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c:f>
              <c:strCache>
                <c:ptCount val="1"/>
                <c:pt idx="0">
                  <c:v>Clock Cycles per I/O</c:v>
                </c:pt>
              </c:strCache>
            </c:strRef>
          </c:cat>
          <c:val>
            <c:numRef>
              <c:f>Sheet1!$F$2</c:f>
              <c:numCache>
                <c:formatCode>#,##0</c:formatCode>
                <c:ptCount val="1"/>
                <c:pt idx="0">
                  <c:v>34011</c:v>
                </c:pt>
              </c:numCache>
            </c:numRef>
          </c:val>
        </c:ser>
        <c:dLbls>
          <c:showLegendKey val="0"/>
          <c:showVal val="0"/>
          <c:showCatName val="0"/>
          <c:showSerName val="0"/>
          <c:showPercent val="0"/>
          <c:showBubbleSize val="0"/>
        </c:dLbls>
        <c:gapWidth val="267"/>
        <c:overlap val="-43"/>
        <c:axId val="81600896"/>
        <c:axId val="81602432"/>
      </c:barChart>
      <c:catAx>
        <c:axId val="81600896"/>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en-US"/>
          </a:p>
        </c:txPr>
        <c:crossAx val="81602432"/>
        <c:crosses val="autoZero"/>
        <c:auto val="1"/>
        <c:lblAlgn val="ctr"/>
        <c:lblOffset val="100"/>
        <c:noMultiLvlLbl val="0"/>
      </c:catAx>
      <c:valAx>
        <c:axId val="81602432"/>
        <c:scaling>
          <c:orientation val="minMax"/>
        </c:scaling>
        <c:delete val="0"/>
        <c:axPos val="l"/>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81600896"/>
        <c:crosses val="autoZero"/>
        <c:crossBetween val="between"/>
      </c:valAx>
      <c:spPr>
        <a:pattFill prst="ltDnDiag">
          <a:fgClr>
            <a:schemeClr val="dk1">
              <a:lumMod val="15000"/>
              <a:lumOff val="85000"/>
            </a:schemeClr>
          </a:fgClr>
          <a:bgClr>
            <a:schemeClr val="lt1"/>
          </a:bgClr>
        </a:pattFill>
        <a:ln>
          <a:noFill/>
        </a:ln>
        <a:effectLst/>
      </c:spPr>
    </c:plotArea>
    <c:legend>
      <c:legendPos val="r"/>
      <c:layout>
        <c:manualLayout>
          <c:xMode val="edge"/>
          <c:yMode val="edge"/>
          <c:x val="0.78067026343929236"/>
          <c:y val="0.25153076204457492"/>
          <c:w val="0.21007047730144843"/>
          <c:h val="0.6497068374927709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r>
              <a:rPr lang="en-US" dirty="0"/>
              <a:t>Relative Efficiency</a:t>
            </a:r>
          </a:p>
          <a:p>
            <a:pPr>
              <a:defRPr sz="1600" b="1" i="0" u="none" strike="noStrike" kern="1200" cap="none" spc="0" normalizeH="0" baseline="0">
                <a:solidFill>
                  <a:schemeClr val="dk1">
                    <a:lumMod val="50000"/>
                    <a:lumOff val="50000"/>
                  </a:schemeClr>
                </a:solidFill>
                <a:latin typeface="+mj-lt"/>
                <a:ea typeface="+mj-ea"/>
                <a:cs typeface="+mj-cs"/>
              </a:defRPr>
            </a:pPr>
            <a:r>
              <a:rPr lang="en-US" dirty="0"/>
              <a:t>(Higher is Better)</a:t>
            </a:r>
          </a:p>
        </c:rich>
      </c:tx>
      <c:layout>
        <c:manualLayout>
          <c:xMode val="edge"/>
          <c:yMode val="edge"/>
          <c:x val="0.4176330562846311"/>
          <c:y val="2.3809523809523808E-2"/>
        </c:manualLayout>
      </c:layout>
      <c:overlay val="0"/>
      <c:spPr>
        <a:noFill/>
        <a:ln>
          <a:noFill/>
        </a:ln>
        <a:effectLst/>
      </c:spPr>
    </c:title>
    <c:autoTitleDeleted val="0"/>
    <c:plotArea>
      <c:layout/>
      <c:barChart>
        <c:barDir val="col"/>
        <c:grouping val="clustered"/>
        <c:varyColors val="0"/>
        <c:ser>
          <c:idx val="0"/>
          <c:order val="0"/>
          <c:tx>
            <c:strRef>
              <c:f>Sheet1!$B$1</c:f>
              <c:strCache>
                <c:ptCount val="1"/>
                <c:pt idx="0">
                  <c:v>6Gb SATA on PCH chipset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c:f>
              <c:strCache>
                <c:ptCount val="1"/>
                <c:pt idx="0">
                  <c:v>Relative IOPS/Core</c:v>
                </c:pt>
              </c:strCache>
            </c:strRef>
          </c:cat>
          <c:val>
            <c:numRef>
              <c:f>Sheet1!$B$2</c:f>
              <c:numCache>
                <c:formatCode>0.00</c:formatCode>
                <c:ptCount val="1"/>
                <c:pt idx="0">
                  <c:v>1</c:v>
                </c:pt>
              </c:numCache>
            </c:numRef>
          </c:val>
        </c:ser>
        <c:ser>
          <c:idx val="1"/>
          <c:order val="1"/>
          <c:tx>
            <c:strRef>
              <c:f>Sheet1!$C$1</c:f>
              <c:strCache>
                <c:ptCount val="1"/>
                <c:pt idx="0">
                  <c:v>6Gb SATA on 6Gb SAS HBA</c:v>
                </c:pt>
              </c:strCache>
            </c:strRef>
          </c:tx>
          <c:spPr>
            <a:solidFill>
              <a:schemeClr val="accent2"/>
            </a:solidFill>
            <a:ln>
              <a:noFill/>
            </a:ln>
            <a:effectLst/>
          </c:spPr>
          <c:invertIfNegative val="0"/>
          <c:dLbls>
            <c:dLbl>
              <c:idx val="0"/>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c:f>
              <c:strCache>
                <c:ptCount val="1"/>
                <c:pt idx="0">
                  <c:v>Relative IOPS/Core</c:v>
                </c:pt>
              </c:strCache>
            </c:strRef>
          </c:cat>
          <c:val>
            <c:numRef>
              <c:f>Sheet1!$C$2</c:f>
              <c:numCache>
                <c:formatCode>General</c:formatCode>
                <c:ptCount val="1"/>
                <c:pt idx="0">
                  <c:v>0.92</c:v>
                </c:pt>
              </c:numCache>
            </c:numRef>
          </c:val>
        </c:ser>
        <c:ser>
          <c:idx val="2"/>
          <c:order val="2"/>
          <c:tx>
            <c:strRef>
              <c:f>Sheet1!$D$1</c:f>
              <c:strCache>
                <c:ptCount val="1"/>
                <c:pt idx="0">
                  <c:v>6Gb SAS on 6GB SAS HBA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c:f>
              <c:strCache>
                <c:ptCount val="1"/>
                <c:pt idx="0">
                  <c:v>Relative IOPS/Core</c:v>
                </c:pt>
              </c:strCache>
            </c:strRef>
          </c:cat>
          <c:val>
            <c:numRef>
              <c:f>Sheet1!$D$2</c:f>
              <c:numCache>
                <c:formatCode>General</c:formatCode>
                <c:ptCount val="1"/>
                <c:pt idx="0">
                  <c:v>0.96</c:v>
                </c:pt>
              </c:numCache>
            </c:numRef>
          </c:val>
        </c:ser>
        <c:ser>
          <c:idx val="3"/>
          <c:order val="3"/>
          <c:tx>
            <c:strRef>
              <c:f>Sheet1!$E$1</c:f>
              <c:strCache>
                <c:ptCount val="1"/>
                <c:pt idx="0">
                  <c:v>12Gb SAS on 12Gb SAS HBA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c:f>
              <c:strCache>
                <c:ptCount val="1"/>
                <c:pt idx="0">
                  <c:v>Relative IOPS/Core</c:v>
                </c:pt>
              </c:strCache>
            </c:strRef>
          </c:cat>
          <c:val>
            <c:numRef>
              <c:f>Sheet1!$E$2</c:f>
              <c:numCache>
                <c:formatCode>General</c:formatCode>
                <c:ptCount val="1"/>
                <c:pt idx="0">
                  <c:v>0.91</c:v>
                </c:pt>
              </c:numCache>
            </c:numRef>
          </c:val>
        </c:ser>
        <c:ser>
          <c:idx val="4"/>
          <c:order val="4"/>
          <c:tx>
            <c:strRef>
              <c:f>Sheet1!$F$1</c:f>
              <c:strCache>
                <c:ptCount val="1"/>
                <c:pt idx="0">
                  <c:v>NVME on PCIe Gen 3</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c:f>
              <c:strCache>
                <c:ptCount val="1"/>
                <c:pt idx="0">
                  <c:v>Relative IOPS/Core</c:v>
                </c:pt>
              </c:strCache>
            </c:strRef>
          </c:cat>
          <c:val>
            <c:numRef>
              <c:f>Sheet1!$F$2</c:f>
              <c:numCache>
                <c:formatCode>General</c:formatCode>
                <c:ptCount val="1"/>
                <c:pt idx="0">
                  <c:v>2.13</c:v>
                </c:pt>
              </c:numCache>
            </c:numRef>
          </c:val>
        </c:ser>
        <c:dLbls>
          <c:dLblPos val="inEnd"/>
          <c:showLegendKey val="0"/>
          <c:showVal val="1"/>
          <c:showCatName val="0"/>
          <c:showSerName val="0"/>
          <c:showPercent val="0"/>
          <c:showBubbleSize val="0"/>
        </c:dLbls>
        <c:gapWidth val="267"/>
        <c:overlap val="-43"/>
        <c:axId val="43352832"/>
        <c:axId val="43354368"/>
      </c:barChart>
      <c:catAx>
        <c:axId val="43352832"/>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en-US"/>
          </a:p>
        </c:txPr>
        <c:crossAx val="43354368"/>
        <c:crosses val="autoZero"/>
        <c:auto val="1"/>
        <c:lblAlgn val="ctr"/>
        <c:lblOffset val="100"/>
        <c:noMultiLvlLbl val="0"/>
      </c:catAx>
      <c:valAx>
        <c:axId val="43354368"/>
        <c:scaling>
          <c:orientation val="minMax"/>
        </c:scaling>
        <c:delete val="0"/>
        <c:axPos val="l"/>
        <c:majorGridlines>
          <c:spPr>
            <a:ln w="9525" cap="flat" cmpd="sng" algn="ctr">
              <a:solidFill>
                <a:schemeClr val="dk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43352832"/>
        <c:crosses val="autoZero"/>
        <c:crossBetween val="between"/>
      </c:valAx>
      <c:spPr>
        <a:pattFill prst="ltDnDiag">
          <a:fgClr>
            <a:schemeClr val="dk1">
              <a:lumMod val="15000"/>
              <a:lumOff val="85000"/>
            </a:schemeClr>
          </a:fgClr>
          <a:bgClr>
            <a:schemeClr val="lt1"/>
          </a:bgClr>
        </a:pattFill>
        <a:ln>
          <a:noFill/>
        </a:ln>
        <a:effectLst/>
      </c:spPr>
    </c:plotArea>
    <c:legend>
      <c:legendPos val="r"/>
      <c:layout>
        <c:manualLayout>
          <c:xMode val="edge"/>
          <c:yMode val="edge"/>
          <c:x val="0.77604063380966271"/>
          <c:y val="0.24417718048081088"/>
          <c:w val="0.21007047730144843"/>
          <c:h val="0.6576527022071575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r>
              <a:rPr lang="en-US" dirty="0"/>
              <a:t>CPU Clocks per I/O </a:t>
            </a:r>
          </a:p>
          <a:p>
            <a:pPr>
              <a:defRPr sz="1600" b="1" i="0" u="none" strike="noStrike" kern="1200" cap="none" spc="0" normalizeH="0" baseline="0">
                <a:solidFill>
                  <a:schemeClr val="dk1">
                    <a:lumMod val="50000"/>
                    <a:lumOff val="50000"/>
                  </a:schemeClr>
                </a:solidFill>
                <a:latin typeface="+mj-lt"/>
                <a:ea typeface="+mj-ea"/>
                <a:cs typeface="+mj-cs"/>
              </a:defRPr>
            </a:pPr>
            <a:r>
              <a:rPr lang="en-US" dirty="0"/>
              <a:t>(Lower is Better)</a:t>
            </a:r>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6Gb SATA on PCH chipset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c:f>
              <c:strCache>
                <c:ptCount val="1"/>
                <c:pt idx="0">
                  <c:v>Clock Cycles per I/O</c:v>
                </c:pt>
              </c:strCache>
            </c:strRef>
          </c:cat>
          <c:val>
            <c:numRef>
              <c:f>Sheet1!$B$2</c:f>
              <c:numCache>
                <c:formatCode>#,##0</c:formatCode>
                <c:ptCount val="1"/>
                <c:pt idx="0">
                  <c:v>72285</c:v>
                </c:pt>
              </c:numCache>
            </c:numRef>
          </c:val>
        </c:ser>
        <c:ser>
          <c:idx val="1"/>
          <c:order val="1"/>
          <c:tx>
            <c:strRef>
              <c:f>Sheet1!$C$1</c:f>
              <c:strCache>
                <c:ptCount val="1"/>
                <c:pt idx="0">
                  <c:v>6Gb SATA on 6Gb SAS HBA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c:f>
              <c:strCache>
                <c:ptCount val="1"/>
                <c:pt idx="0">
                  <c:v>Clock Cycles per I/O</c:v>
                </c:pt>
              </c:strCache>
            </c:strRef>
          </c:cat>
          <c:val>
            <c:numRef>
              <c:f>Sheet1!$C$2</c:f>
              <c:numCache>
                <c:formatCode>#,##0</c:formatCode>
                <c:ptCount val="1"/>
                <c:pt idx="0">
                  <c:v>78502</c:v>
                </c:pt>
              </c:numCache>
            </c:numRef>
          </c:val>
        </c:ser>
        <c:ser>
          <c:idx val="2"/>
          <c:order val="2"/>
          <c:tx>
            <c:strRef>
              <c:f>Sheet1!$D$1</c:f>
              <c:strCache>
                <c:ptCount val="1"/>
                <c:pt idx="0">
                  <c:v>6Gb SAS on 6Gb SAS HBA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c:f>
              <c:strCache>
                <c:ptCount val="1"/>
                <c:pt idx="0">
                  <c:v>Clock Cycles per I/O</c:v>
                </c:pt>
              </c:strCache>
            </c:strRef>
          </c:cat>
          <c:val>
            <c:numRef>
              <c:f>Sheet1!$D$2</c:f>
              <c:numCache>
                <c:formatCode>#,##0</c:formatCode>
                <c:ptCount val="1"/>
                <c:pt idx="0">
                  <c:v>75465</c:v>
                </c:pt>
              </c:numCache>
            </c:numRef>
          </c:val>
        </c:ser>
        <c:ser>
          <c:idx val="3"/>
          <c:order val="3"/>
          <c:tx>
            <c:strRef>
              <c:f>Sheet1!$E$1</c:f>
              <c:strCache>
                <c:ptCount val="1"/>
                <c:pt idx="0">
                  <c:v>12Gb SAS on 12Gb SAS HBA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c:f>
              <c:strCache>
                <c:ptCount val="1"/>
                <c:pt idx="0">
                  <c:v>Clock Cycles per I/O</c:v>
                </c:pt>
              </c:strCache>
            </c:strRef>
          </c:cat>
          <c:val>
            <c:numRef>
              <c:f>Sheet1!$E$2</c:f>
              <c:numCache>
                <c:formatCode>#,##0</c:formatCode>
                <c:ptCount val="1"/>
                <c:pt idx="0">
                  <c:v>79016</c:v>
                </c:pt>
              </c:numCache>
            </c:numRef>
          </c:val>
        </c:ser>
        <c:ser>
          <c:idx val="4"/>
          <c:order val="4"/>
          <c:tx>
            <c:strRef>
              <c:f>Sheet1!$F$1</c:f>
              <c:strCache>
                <c:ptCount val="1"/>
                <c:pt idx="0">
                  <c:v>NVMe on PCIe Gen 3</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c:f>
              <c:strCache>
                <c:ptCount val="1"/>
                <c:pt idx="0">
                  <c:v>Clock Cycles per I/O</c:v>
                </c:pt>
              </c:strCache>
            </c:strRef>
          </c:cat>
          <c:val>
            <c:numRef>
              <c:f>Sheet1!$F$2</c:f>
              <c:numCache>
                <c:formatCode>#,##0</c:formatCode>
                <c:ptCount val="1"/>
                <c:pt idx="0">
                  <c:v>34011</c:v>
                </c:pt>
              </c:numCache>
            </c:numRef>
          </c:val>
        </c:ser>
        <c:dLbls>
          <c:showLegendKey val="0"/>
          <c:showVal val="0"/>
          <c:showCatName val="0"/>
          <c:showSerName val="0"/>
          <c:showPercent val="0"/>
          <c:showBubbleSize val="0"/>
        </c:dLbls>
        <c:gapWidth val="267"/>
        <c:overlap val="-43"/>
        <c:axId val="43439616"/>
        <c:axId val="43441152"/>
      </c:barChart>
      <c:catAx>
        <c:axId val="43439616"/>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en-US"/>
          </a:p>
        </c:txPr>
        <c:crossAx val="43441152"/>
        <c:crosses val="autoZero"/>
        <c:auto val="1"/>
        <c:lblAlgn val="ctr"/>
        <c:lblOffset val="100"/>
        <c:noMultiLvlLbl val="0"/>
      </c:catAx>
      <c:valAx>
        <c:axId val="43441152"/>
        <c:scaling>
          <c:orientation val="minMax"/>
        </c:scaling>
        <c:delete val="0"/>
        <c:axPos val="l"/>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43439616"/>
        <c:crosses val="autoZero"/>
        <c:crossBetween val="between"/>
      </c:valAx>
      <c:spPr>
        <a:pattFill prst="ltDnDiag">
          <a:fgClr>
            <a:schemeClr val="dk1">
              <a:lumMod val="15000"/>
              <a:lumOff val="85000"/>
            </a:schemeClr>
          </a:fgClr>
          <a:bgClr>
            <a:schemeClr val="lt1"/>
          </a:bgClr>
        </a:pattFill>
        <a:ln>
          <a:noFill/>
        </a:ln>
        <a:effectLst/>
      </c:spPr>
    </c:plotArea>
    <c:legend>
      <c:legendPos val="r"/>
      <c:layout>
        <c:manualLayout>
          <c:xMode val="edge"/>
          <c:yMode val="edge"/>
          <c:x val="0.78067026343929236"/>
          <c:y val="0.25153076204457492"/>
          <c:w val="0.21007047730144843"/>
          <c:h val="0.6497068374927709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9C4ED75B-8A5A-FD44-9880-573D936C7147}" type="datetimeFigureOut">
              <a:rPr lang="en-US" smtClean="0"/>
              <a:pPr/>
              <a:t>2/7/2017</a:t>
            </a:fld>
            <a:endParaRPr lang="en-US" dirty="0"/>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90FD6BD9-1CF7-F24C-93F0-DF8569BD2DB8}" type="slidenum">
              <a:rPr lang="en-US" smtClean="0"/>
              <a:pPr/>
              <a:t>‹#›</a:t>
            </a:fld>
            <a:endParaRPr lang="en-US" dirty="0"/>
          </a:p>
        </p:txBody>
      </p:sp>
    </p:spTree>
    <p:extLst>
      <p:ext uri="{BB962C8B-B14F-4D97-AF65-F5344CB8AC3E}">
        <p14:creationId xmlns:p14="http://schemas.microsoft.com/office/powerpoint/2010/main" val="4724082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DC9D4759-473F-5C47-A16C-211E5599F4A9}" type="datetimeFigureOut">
              <a:rPr lang="en-US" smtClean="0"/>
              <a:pPr/>
              <a:t>2/7/2017</a:t>
            </a:fld>
            <a:endParaRPr lang="en-US" dirty="0"/>
          </a:p>
        </p:txBody>
      </p:sp>
      <p:sp>
        <p:nvSpPr>
          <p:cNvPr id="4" name="Slide Image Placeholder 3"/>
          <p:cNvSpPr>
            <a:spLocks noGrp="1" noRot="1" noChangeAspect="1"/>
          </p:cNvSpPr>
          <p:nvPr>
            <p:ph type="sldImg" idx="2"/>
          </p:nvPr>
        </p:nvSpPr>
        <p:spPr>
          <a:xfrm>
            <a:off x="422275" y="704850"/>
            <a:ext cx="6257925"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CB0929F6-E0D9-B44A-9A3A-69CDCA1B6048}" type="slidenum">
              <a:rPr lang="en-US" smtClean="0"/>
              <a:pPr/>
              <a:t>‹#›</a:t>
            </a:fld>
            <a:endParaRPr lang="en-US" dirty="0"/>
          </a:p>
        </p:txBody>
      </p:sp>
    </p:spTree>
    <p:extLst>
      <p:ext uri="{BB962C8B-B14F-4D97-AF65-F5344CB8AC3E}">
        <p14:creationId xmlns:p14="http://schemas.microsoft.com/office/powerpoint/2010/main" val="146141112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0929F6-E0D9-B44A-9A3A-69CDCA1B6048}" type="slidenum">
              <a:rPr lang="en-US" smtClean="0"/>
              <a:pPr/>
              <a:t>1</a:t>
            </a:fld>
            <a:endParaRPr lang="en-US" dirty="0"/>
          </a:p>
        </p:txBody>
      </p:sp>
    </p:spTree>
    <p:extLst>
      <p:ext uri="{BB962C8B-B14F-4D97-AF65-F5344CB8AC3E}">
        <p14:creationId xmlns:p14="http://schemas.microsoft.com/office/powerpoint/2010/main" val="1725686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major benefit</a:t>
            </a:r>
            <a:r>
              <a:rPr lang="en-US" baseline="0" dirty="0" smtClean="0"/>
              <a:t> is that NVMe/PCIe uses less than half the number of CPU instructions to process an I/O request when compared to SAS or SATA. </a:t>
            </a:r>
          </a:p>
          <a:p>
            <a:endParaRPr lang="en-US" baseline="0" dirty="0" smtClean="0"/>
          </a:p>
          <a:p>
            <a:r>
              <a:rPr lang="en-US" baseline="0" dirty="0" smtClean="0"/>
              <a:t>Since the NVMe protocol supports multiple deep processing queues, (an advancement over traditional SAS and SATA protocols ), which are designed such that I/O commands and responses operate on the same processor core and take advantage of the parallel processing capabilities of multi-core technologies.</a:t>
            </a:r>
          </a:p>
          <a:p>
            <a:endParaRPr lang="en-US" baseline="0" dirty="0" smtClean="0"/>
          </a:p>
          <a:p>
            <a:r>
              <a:rPr lang="en-US" baseline="0" dirty="0" smtClean="0"/>
              <a:t>In this chart, CPU Clock Cycles per I/O is shown. NVMe on PCIe uses less CPU resources by about 50% when compared to SAS and SATA.</a:t>
            </a:r>
            <a:endParaRPr lang="en-US" dirty="0" smtClean="0"/>
          </a:p>
          <a:p>
            <a:endParaRPr lang="en-US" dirty="0"/>
          </a:p>
        </p:txBody>
      </p:sp>
      <p:sp>
        <p:nvSpPr>
          <p:cNvPr id="4" name="Slide Number Placeholder 3"/>
          <p:cNvSpPr>
            <a:spLocks noGrp="1"/>
          </p:cNvSpPr>
          <p:nvPr>
            <p:ph type="sldNum" sz="quarter" idx="10"/>
          </p:nvPr>
        </p:nvSpPr>
        <p:spPr/>
        <p:txBody>
          <a:bodyPr/>
          <a:lstStyle/>
          <a:p>
            <a:fld id="{CB0929F6-E0D9-B44A-9A3A-69CDCA1B6048}" type="slidenum">
              <a:rPr lang="en-US" smtClean="0"/>
              <a:pPr/>
              <a:t>12</a:t>
            </a:fld>
            <a:endParaRPr lang="en-US" dirty="0"/>
          </a:p>
        </p:txBody>
      </p:sp>
    </p:spTree>
    <p:extLst>
      <p:ext uri="{BB962C8B-B14F-4D97-AF65-F5344CB8AC3E}">
        <p14:creationId xmlns:p14="http://schemas.microsoft.com/office/powerpoint/2010/main" val="1182497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PCIe/NVMe storage is the fastest, lowest latency access to data available to servers. Connecting storage using the PCIe bus and NVMe protocol eliminates the need for latency-adding adapters to attach storage. </a:t>
            </a:r>
          </a:p>
          <a:p>
            <a:endParaRPr lang="en-US" dirty="0" smtClean="0"/>
          </a:p>
          <a:p>
            <a:r>
              <a:rPr lang="en-US" dirty="0" smtClean="0"/>
              <a:t>This makes it ideal for any data-heavy, low-latency content when the increased responsiveness and performance can justify the premium PCIe/NVMe storage commands. </a:t>
            </a:r>
          </a:p>
          <a:p>
            <a:endParaRPr lang="en-US" dirty="0" smtClean="0"/>
          </a:p>
          <a:p>
            <a:r>
              <a:rPr lang="en-US" dirty="0" smtClean="0"/>
              <a:t>Applications that are data-heavy and benefit from low-latency include Online Transaction Processing (OLTP) and Online Analytical Processing (OLAP) applications.  </a:t>
            </a:r>
          </a:p>
          <a:p>
            <a:endParaRPr lang="en-US" dirty="0" smtClean="0"/>
          </a:p>
          <a:p>
            <a:r>
              <a:rPr lang="en-US" dirty="0" smtClean="0"/>
              <a:t>In addition, customers looking to invest in in-memory solutions such as SAP HANA or IBM’s DB2 in memory database should also carefully evaluate PCIe/NVMe storage. A solution based on PCIe/NVMe storage may offer the performance boost needed, at a lower cost.</a:t>
            </a:r>
          </a:p>
          <a:p>
            <a:endParaRPr lang="en-US" dirty="0"/>
          </a:p>
        </p:txBody>
      </p:sp>
      <p:sp>
        <p:nvSpPr>
          <p:cNvPr id="4" name="Slide Number Placeholder 3"/>
          <p:cNvSpPr>
            <a:spLocks noGrp="1"/>
          </p:cNvSpPr>
          <p:nvPr>
            <p:ph type="sldNum" sz="quarter" idx="10"/>
          </p:nvPr>
        </p:nvSpPr>
        <p:spPr/>
        <p:txBody>
          <a:bodyPr/>
          <a:lstStyle/>
          <a:p>
            <a:fld id="{CB0929F6-E0D9-B44A-9A3A-69CDCA1B6048}" type="slidenum">
              <a:rPr lang="en-US" smtClean="0"/>
              <a:pPr/>
              <a:t>13</a:t>
            </a:fld>
            <a:endParaRPr lang="en-US" dirty="0"/>
          </a:p>
        </p:txBody>
      </p:sp>
    </p:spTree>
    <p:extLst>
      <p:ext uri="{BB962C8B-B14F-4D97-AF65-F5344CB8AC3E}">
        <p14:creationId xmlns:p14="http://schemas.microsoft.com/office/powerpoint/2010/main" val="2932276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PCIe/NVMe storage is commonly used to accelerate active I/O either by using it as a cache or as a tier of storage.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These are the most popular uses of PCIe/NVMe SSD storage since its introduction due to the higher cost associated with this newer technology. If a customer’s budget cannot accommodate an entire PCIe/NVMe SSD solution, a scaled back configuration using PCIe/NVMe SSDs as cache or tiered storage may accelerate performance at a reduced cost.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Caching keeps a copy of active data between the application and other, slower back-end storage.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Using PCIe/NVMe storage for cache incrementally increase overall application performance.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Automated storage tiering automatically places data on multiple types of media depending on the activity of the data.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advantage to tiering is “hot” (frequently accessed) data can be stored on faster, more expensive media such as PCIe/NVMe SSDs.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“Warm’ (less frequently accessed) data can reside on less expensive SAS or SATA SSDs.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“Colder’ data, which is even less accessed less than ‘warm’ data, can be made up of low cost traditional hard disk drives or be located on a SAN or other externally attached storage.</a:t>
            </a:r>
          </a:p>
          <a:p>
            <a:endParaRPr lang="en-US" dirty="0"/>
          </a:p>
        </p:txBody>
      </p:sp>
      <p:sp>
        <p:nvSpPr>
          <p:cNvPr id="4" name="Slide Number Placeholder 3"/>
          <p:cNvSpPr>
            <a:spLocks noGrp="1"/>
          </p:cNvSpPr>
          <p:nvPr>
            <p:ph type="sldNum" sz="quarter" idx="10"/>
          </p:nvPr>
        </p:nvSpPr>
        <p:spPr/>
        <p:txBody>
          <a:bodyPr/>
          <a:lstStyle/>
          <a:p>
            <a:fld id="{CB0929F6-E0D9-B44A-9A3A-69CDCA1B6048}" type="slidenum">
              <a:rPr lang="en-US" smtClean="0"/>
              <a:pPr/>
              <a:t>14</a:t>
            </a:fld>
            <a:endParaRPr lang="en-US" dirty="0"/>
          </a:p>
        </p:txBody>
      </p:sp>
    </p:spTree>
    <p:extLst>
      <p:ext uri="{BB962C8B-B14F-4D97-AF65-F5344CB8AC3E}">
        <p14:creationId xmlns:p14="http://schemas.microsoft.com/office/powerpoint/2010/main" val="3572160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PCIe/NVMe storage is the fastest, lowest latency access to data available to servers. Connecting storage using the PCIe bus and NVMe protocol eliminates the need for latency-adding adapters to attach storage.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This makes it ideal for any data-heavy, low-latency content when the increased responsiveness and performance can justify the premium PCIe/NVMe storage commands</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Applications such application</a:t>
            </a:r>
            <a:r>
              <a:rPr lang="en-US" sz="1200" kern="1200" baseline="0" dirty="0" smtClean="0">
                <a:solidFill>
                  <a:schemeClr val="tx1"/>
                </a:solidFill>
                <a:effectLst/>
                <a:latin typeface="+mn-lt"/>
                <a:ea typeface="+mn-ea"/>
                <a:cs typeface="+mn-cs"/>
              </a:rPr>
              <a:t> categories are </a:t>
            </a:r>
            <a:r>
              <a:rPr lang="en-US" sz="1200" kern="1200" dirty="0" smtClean="0">
                <a:solidFill>
                  <a:schemeClr val="tx1"/>
                </a:solidFill>
                <a:effectLst/>
                <a:latin typeface="+mn-lt"/>
                <a:ea typeface="+mn-ea"/>
                <a:cs typeface="+mn-cs"/>
              </a:rPr>
              <a:t>Online Transaction Processing (OLTP) and Online Analytical Processing (OLAP) applications. </a:t>
            </a:r>
          </a:p>
          <a:p>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OLTP applications typically handle many short transitions in quick, random bursts, making these solutions well suited to the boost PCIe/NVMe SSDs can provide.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OLAP applications handle bigger chunks of data, typically received from multiple sources. These types of applications require quick responses to complex queries - making them prime candidates to benefit from the performance PCIe/NVMe storage offers. </a:t>
            </a:r>
          </a:p>
          <a:p>
            <a:endParaRPr lang="en-US" dirty="0"/>
          </a:p>
        </p:txBody>
      </p:sp>
      <p:sp>
        <p:nvSpPr>
          <p:cNvPr id="4" name="Slide Number Placeholder 3"/>
          <p:cNvSpPr>
            <a:spLocks noGrp="1"/>
          </p:cNvSpPr>
          <p:nvPr>
            <p:ph type="sldNum" sz="quarter" idx="10"/>
          </p:nvPr>
        </p:nvSpPr>
        <p:spPr/>
        <p:txBody>
          <a:bodyPr/>
          <a:lstStyle/>
          <a:p>
            <a:fld id="{CB0929F6-E0D9-B44A-9A3A-69CDCA1B6048}" type="slidenum">
              <a:rPr lang="en-US" smtClean="0"/>
              <a:pPr/>
              <a:t>15</a:t>
            </a:fld>
            <a:endParaRPr lang="en-US" dirty="0"/>
          </a:p>
        </p:txBody>
      </p:sp>
    </p:spTree>
    <p:extLst>
      <p:ext uri="{BB962C8B-B14F-4D97-AF65-F5344CB8AC3E}">
        <p14:creationId xmlns:p14="http://schemas.microsoft.com/office/powerpoint/2010/main" val="1901157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Enterprise storage has undergone a dramatic performance boost with SSD storage. SAS and SATA SSDs use old technology designed for spinning hard drives to connect to the server.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NVMe industry standard, developed specifically for SSD storage, eliminates the inefficiencies of older technology and the PCIe bus interfaces directly with the CPU. This makes PCIe/NVMe SSD storage the fastest SSD storage possible for a server.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NVMe over fabrics and the emergence of Intel Optane 3D Xpoint memory will ensure the continued evolution of SSD storage in the data center, however PCIe/NVMe attached SSD storage will remain the best performing, lowest latency connection for SSD server storage. This makes adoption of PCIe/NVMe storage in the data center a great investment.</a:t>
            </a:r>
          </a:p>
          <a:p>
            <a:endParaRPr lang="en-US" dirty="0"/>
          </a:p>
        </p:txBody>
      </p:sp>
      <p:sp>
        <p:nvSpPr>
          <p:cNvPr id="4" name="Slide Number Placeholder 3"/>
          <p:cNvSpPr>
            <a:spLocks noGrp="1"/>
          </p:cNvSpPr>
          <p:nvPr>
            <p:ph type="sldNum" sz="quarter" idx="10"/>
          </p:nvPr>
        </p:nvSpPr>
        <p:spPr/>
        <p:txBody>
          <a:bodyPr/>
          <a:lstStyle/>
          <a:p>
            <a:fld id="{CB0929F6-E0D9-B44A-9A3A-69CDCA1B6048}" type="slidenum">
              <a:rPr lang="en-US" smtClean="0"/>
              <a:pPr/>
              <a:t>16</a:t>
            </a:fld>
            <a:endParaRPr lang="en-US" dirty="0"/>
          </a:p>
        </p:txBody>
      </p:sp>
    </p:spTree>
    <p:extLst>
      <p:ext uri="{BB962C8B-B14F-4D97-AF65-F5344CB8AC3E}">
        <p14:creationId xmlns:p14="http://schemas.microsoft.com/office/powerpoint/2010/main" val="88349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enterprise market for server storage has seen a revolution.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Traditional mechanical hard disk drives (HDDs) are giving way to faster solid-state storage technology in the data center. Data center managers now have the option to select the storage performance that optimizes both their workloads and budget.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Solid-state storage technology has also evolved since its introduction. The first SSDs were designed to use the same technology used by existing HDDs to provide servers with immediate storage compatibility with existing servers. This older technology used SATA and SAS bus interfaces and SCSI and AHCI logical device interfaces. Each of these were designed to address the needs of traditional mechanical disk drives – at times purposely adding latency to ‘wait’ for the mechanical operations of the drive to complete – making them inefficient for the newest SSD storage solutions.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order to address the needs of solid-state technology, the industry developed the Non-Volatile Memory Express (NVMe) standard. This standard was designed from the ground up to capitalize on the low latency and internal parallelism of solid-state storage devices.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adoption PCIe/NVMe host bus, logical device interface combination to attach SSDs, allow data center server’s entire storage subsystem to reach its highest performance.</a:t>
            </a:r>
          </a:p>
          <a:p>
            <a:endParaRPr lang="en-US" dirty="0"/>
          </a:p>
        </p:txBody>
      </p:sp>
      <p:sp>
        <p:nvSpPr>
          <p:cNvPr id="4" name="Slide Number Placeholder 3"/>
          <p:cNvSpPr>
            <a:spLocks noGrp="1"/>
          </p:cNvSpPr>
          <p:nvPr>
            <p:ph type="sldNum" sz="quarter" idx="10"/>
          </p:nvPr>
        </p:nvSpPr>
        <p:spPr/>
        <p:txBody>
          <a:bodyPr/>
          <a:lstStyle/>
          <a:p>
            <a:fld id="{CB0929F6-E0D9-B44A-9A3A-69CDCA1B6048}" type="slidenum">
              <a:rPr lang="en-US" smtClean="0"/>
              <a:pPr/>
              <a:t>18</a:t>
            </a:fld>
            <a:endParaRPr lang="en-US" dirty="0"/>
          </a:p>
        </p:txBody>
      </p:sp>
    </p:spTree>
    <p:extLst>
      <p:ext uri="{BB962C8B-B14F-4D97-AF65-F5344CB8AC3E}">
        <p14:creationId xmlns:p14="http://schemas.microsoft.com/office/powerpoint/2010/main" val="2796223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It is very easy to get lost in the terminology surrounding the new SSD storage.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are two components of the storage subsystem – the host bus (hardware) and the logical device interface (software).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easiest way to think of the host bus adapter (HBA) is it is the hardware used to interface with the computer. The primary purpose of the HBA is to connect a computer to storage and network devices. Other terms that are used to refer to an HBA are host controllers or host adapters. HBA’s include the PCIe bus along with the SAS, SATA and Fiber Channel bus.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software component used with the HBA is the logical device interface. NVMe is the software designed specifically to optimize interfacing with solid-state storage technology and optimize the performance of SSD disk drives.  NVMe logical device interface compares to the SCSI and AHCI interfaces which are the software components to the older SAS, SATA and Fibre Channel buses.</a:t>
            </a:r>
          </a:p>
          <a:p>
            <a:endParaRPr lang="en-US" dirty="0"/>
          </a:p>
        </p:txBody>
      </p:sp>
      <p:sp>
        <p:nvSpPr>
          <p:cNvPr id="4" name="Slide Number Placeholder 3"/>
          <p:cNvSpPr>
            <a:spLocks noGrp="1"/>
          </p:cNvSpPr>
          <p:nvPr>
            <p:ph type="sldNum" sz="quarter" idx="10"/>
          </p:nvPr>
        </p:nvSpPr>
        <p:spPr/>
        <p:txBody>
          <a:bodyPr/>
          <a:lstStyle/>
          <a:p>
            <a:fld id="{CB0929F6-E0D9-B44A-9A3A-69CDCA1B6048}" type="slidenum">
              <a:rPr lang="en-US" smtClean="0"/>
              <a:pPr/>
              <a:t>19</a:t>
            </a:fld>
            <a:endParaRPr lang="en-US" dirty="0"/>
          </a:p>
        </p:txBody>
      </p:sp>
    </p:spTree>
    <p:extLst>
      <p:ext uri="{BB962C8B-B14F-4D97-AF65-F5344CB8AC3E}">
        <p14:creationId xmlns:p14="http://schemas.microsoft.com/office/powerpoint/2010/main" val="50345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server uses a combination of host buses to communicate with both internal and external storage. Historically, most storage and SSDs used buses such as SATA, SAS, or Fibre Channel for interfacing with the rest of a computer system. In the data center, the SAS interface is a widespread, relatively fast and reliable. However, SAS and the included SCSI protocol logical interface layer are designed for spinning disk, not flash making them relatively inefficient when compared to the PCIe/NVMe interface. </a:t>
            </a:r>
          </a:p>
          <a:p>
            <a:endParaRPr lang="en-US" dirty="0"/>
          </a:p>
        </p:txBody>
      </p:sp>
      <p:sp>
        <p:nvSpPr>
          <p:cNvPr id="4" name="Slide Number Placeholder 3"/>
          <p:cNvSpPr>
            <a:spLocks noGrp="1"/>
          </p:cNvSpPr>
          <p:nvPr>
            <p:ph type="sldNum" sz="quarter" idx="10"/>
          </p:nvPr>
        </p:nvSpPr>
        <p:spPr/>
        <p:txBody>
          <a:bodyPr/>
          <a:lstStyle/>
          <a:p>
            <a:fld id="{CB0929F6-E0D9-B44A-9A3A-69CDCA1B6048}" type="slidenum">
              <a:rPr lang="en-US" smtClean="0"/>
              <a:pPr/>
              <a:t>20</a:t>
            </a:fld>
            <a:endParaRPr lang="en-US" dirty="0"/>
          </a:p>
        </p:txBody>
      </p:sp>
    </p:spTree>
    <p:extLst>
      <p:ext uri="{BB962C8B-B14F-4D97-AF65-F5344CB8AC3E}">
        <p14:creationId xmlns:p14="http://schemas.microsoft.com/office/powerpoint/2010/main" val="16119450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NVMe</a:t>
            </a:r>
            <a:r>
              <a:rPr lang="en-US" baseline="0" dirty="0" smtClean="0"/>
              <a:t> has streamlined and simplified the command set.  </a:t>
            </a:r>
          </a:p>
          <a:p>
            <a:endParaRPr lang="en-US" baseline="0" dirty="0" smtClean="0"/>
          </a:p>
          <a:p>
            <a:r>
              <a:rPr lang="en-US" baseline="0" dirty="0" smtClean="0"/>
              <a:t>This provides two major benefits.  </a:t>
            </a:r>
          </a:p>
          <a:p>
            <a:endParaRPr lang="en-US" baseline="0" dirty="0" smtClean="0"/>
          </a:p>
          <a:p>
            <a:r>
              <a:rPr lang="en-US" baseline="0" dirty="0" smtClean="0"/>
              <a:t>The First benefit, show in this chart, is that NVMe provides higher IOPS per instruction cycle and lower I/O latency in the host software stack. </a:t>
            </a:r>
          </a:p>
          <a:p>
            <a:endParaRPr lang="en-US" baseline="0" dirty="0" smtClean="0"/>
          </a:p>
          <a:p>
            <a:r>
              <a:rPr lang="en-US" baseline="0" dirty="0" smtClean="0"/>
              <a:t>In the chart, Relative Efficiency is determined by the interface that provides the most IPOS per CPU core.  NVMe on PCIe leads the pack by providing 2.13 Relative IOPS/Core – more than 2x of those provided by ether their SATA or SAS counterparts.</a:t>
            </a:r>
            <a:endParaRPr lang="en-US" dirty="0"/>
          </a:p>
        </p:txBody>
      </p:sp>
      <p:sp>
        <p:nvSpPr>
          <p:cNvPr id="4" name="Slide Number Placeholder 3"/>
          <p:cNvSpPr>
            <a:spLocks noGrp="1"/>
          </p:cNvSpPr>
          <p:nvPr>
            <p:ph type="sldNum" sz="quarter" idx="10"/>
          </p:nvPr>
        </p:nvSpPr>
        <p:spPr/>
        <p:txBody>
          <a:bodyPr/>
          <a:lstStyle/>
          <a:p>
            <a:fld id="{CB0929F6-E0D9-B44A-9A3A-69CDCA1B6048}" type="slidenum">
              <a:rPr lang="en-US" smtClean="0"/>
              <a:pPr/>
              <a:t>21</a:t>
            </a:fld>
            <a:endParaRPr lang="en-US" dirty="0"/>
          </a:p>
        </p:txBody>
      </p:sp>
    </p:spTree>
    <p:extLst>
      <p:ext uri="{BB962C8B-B14F-4D97-AF65-F5344CB8AC3E}">
        <p14:creationId xmlns:p14="http://schemas.microsoft.com/office/powerpoint/2010/main" val="6688805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major benefit</a:t>
            </a:r>
            <a:r>
              <a:rPr lang="en-US" baseline="0" dirty="0" smtClean="0"/>
              <a:t> is that NVMe/PCIe uses less than half the number of CPU instructions to process an I/O request when compared to SAS or SATA. </a:t>
            </a:r>
          </a:p>
          <a:p>
            <a:endParaRPr lang="en-US" baseline="0" dirty="0" smtClean="0"/>
          </a:p>
          <a:p>
            <a:r>
              <a:rPr lang="en-US" baseline="0" dirty="0" smtClean="0"/>
              <a:t>Since the NVMe protocol supports multiple deep processing queues, (an advancement over traditional SAS and SATA protocols ), which are designed such that I/O commands and responses operate on the same processor core and take advantage of the parallel processing capabilities of multi-core technologies.</a:t>
            </a:r>
          </a:p>
          <a:p>
            <a:endParaRPr lang="en-US" baseline="0" dirty="0" smtClean="0"/>
          </a:p>
          <a:p>
            <a:r>
              <a:rPr lang="en-US" baseline="0" dirty="0" smtClean="0"/>
              <a:t>In this chart, CPU Clock Cycles per I/O is shown. NVMe on PCIe uses less CPU resources by about 50% when compared to SAS and SATA.</a:t>
            </a:r>
            <a:endParaRPr lang="en-US" dirty="0" smtClean="0"/>
          </a:p>
          <a:p>
            <a:endParaRPr lang="en-US" dirty="0"/>
          </a:p>
        </p:txBody>
      </p:sp>
      <p:sp>
        <p:nvSpPr>
          <p:cNvPr id="4" name="Slide Number Placeholder 3"/>
          <p:cNvSpPr>
            <a:spLocks noGrp="1"/>
          </p:cNvSpPr>
          <p:nvPr>
            <p:ph type="sldNum" sz="quarter" idx="10"/>
          </p:nvPr>
        </p:nvSpPr>
        <p:spPr/>
        <p:txBody>
          <a:bodyPr/>
          <a:lstStyle/>
          <a:p>
            <a:fld id="{CB0929F6-E0D9-B44A-9A3A-69CDCA1B6048}" type="slidenum">
              <a:rPr lang="en-US" smtClean="0"/>
              <a:pPr/>
              <a:t>22</a:t>
            </a:fld>
            <a:endParaRPr lang="en-US" dirty="0"/>
          </a:p>
        </p:txBody>
      </p:sp>
    </p:spTree>
    <p:extLst>
      <p:ext uri="{BB962C8B-B14F-4D97-AF65-F5344CB8AC3E}">
        <p14:creationId xmlns:p14="http://schemas.microsoft.com/office/powerpoint/2010/main" val="1182497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enterprise market for server storage has seen a revolution.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Traditional mechanical hard disk drives (HDDs) are giving way to faster solid-state storage technology in the data center. Data center managers now have the option to select the storage performance that optimizes both their workloads and budget.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Solid-state storage technology has also evolved since its introduction. The first SSDs were designed to use the same technology used by existing HDDs to provide servers with immediate storage compatibility with existing servers. This older technology used SATA and SAS bus interfaces and SCSI and AHCI logical device interfaces. Each of these were designed to address the needs of traditional mechanical disk drives – at times purposely adding latency to ‘wait’ for the mechanical operations of the drive to complete – making them inefficient for the newest SSD storage solutions.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order to address the needs of solid-state technology, the industry developed the Non-Volatile Memory Express (NVMe) standard. This standard was designed from the ground up to capitalize on the low latency and internal parallelism of solid-state storage devices.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adoption PCIe/NVMe host bus, logical device interface combination to attach SSDs, allow data center server’s entire storage subsystem to reach its highest performance.</a:t>
            </a:r>
          </a:p>
          <a:p>
            <a:endParaRPr lang="en-US" dirty="0"/>
          </a:p>
        </p:txBody>
      </p:sp>
      <p:sp>
        <p:nvSpPr>
          <p:cNvPr id="4" name="Slide Number Placeholder 3"/>
          <p:cNvSpPr>
            <a:spLocks noGrp="1"/>
          </p:cNvSpPr>
          <p:nvPr>
            <p:ph type="sldNum" sz="quarter" idx="10"/>
          </p:nvPr>
        </p:nvSpPr>
        <p:spPr/>
        <p:txBody>
          <a:bodyPr/>
          <a:lstStyle/>
          <a:p>
            <a:fld id="{CB0929F6-E0D9-B44A-9A3A-69CDCA1B6048}" type="slidenum">
              <a:rPr lang="en-US" smtClean="0"/>
              <a:pPr/>
              <a:t>3</a:t>
            </a:fld>
            <a:endParaRPr lang="en-US" dirty="0"/>
          </a:p>
        </p:txBody>
      </p:sp>
    </p:spTree>
    <p:extLst>
      <p:ext uri="{BB962C8B-B14F-4D97-AF65-F5344CB8AC3E}">
        <p14:creationId xmlns:p14="http://schemas.microsoft.com/office/powerpoint/2010/main" val="27962232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200" dirty="0" smtClean="0">
                <a:effectLst/>
                <a:latin typeface="Calibri" panose="020F0502020204030204" pitchFamily="34" charset="0"/>
                <a:ea typeface="Calibri" panose="020F0502020204030204" pitchFamily="34" charset="0"/>
                <a:cs typeface="Arial" panose="020B0604020202020204" pitchFamily="34" charset="0"/>
              </a:rPr>
              <a:t>It is important to note that the PCIe bus address internal storage. Currently, all SSD disks attached using PCIe/NVMe must be internal to the server. This may be a limitation for data centers since their architecture is often based upon networked SAN style storage. This will change in the near future – more on this below in the document.</a:t>
            </a:r>
          </a:p>
          <a:p>
            <a:pPr marL="0" marR="0">
              <a:lnSpc>
                <a:spcPct val="115000"/>
              </a:lnSpc>
              <a:spcBef>
                <a:spcPts val="0"/>
              </a:spcBef>
              <a:spcAft>
                <a:spcPts val="1000"/>
              </a:spcAft>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smtClean="0">
                <a:effectLst/>
                <a:latin typeface="Calibri" panose="020F0502020204030204" pitchFamily="34" charset="0"/>
                <a:ea typeface="Calibri" panose="020F0502020204030204" pitchFamily="34" charset="0"/>
                <a:cs typeface="Arial" panose="020B0604020202020204" pitchFamily="34" charset="0"/>
              </a:rPr>
              <a:t>It is important to analyze customers high availability needs when recommending PCIe/NVMe SSD storage. Servers using PCIe/NVMe SSDs do not currently provide the hot swap features or hardware RAID capabilities. </a:t>
            </a:r>
          </a:p>
          <a:p>
            <a:pPr marL="0" marR="0">
              <a:lnSpc>
                <a:spcPct val="115000"/>
              </a:lnSpc>
              <a:spcBef>
                <a:spcPts val="0"/>
              </a:spcBef>
              <a:spcAft>
                <a:spcPts val="1000"/>
              </a:spcAft>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smtClean="0">
                <a:effectLst/>
                <a:latin typeface="Calibri" panose="020F0502020204030204" pitchFamily="34" charset="0"/>
                <a:ea typeface="Calibri" panose="020F0502020204030204" pitchFamily="34" charset="0"/>
                <a:cs typeface="Arial" panose="020B0604020202020204" pitchFamily="34" charset="0"/>
              </a:rPr>
              <a:t>The good news is that industry standards for both PCIe &amp; NVMe have been expanded to provide these features. Look for future announcements from server OEMs.</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1000"/>
              </a:spcAft>
            </a:pPr>
            <a:r>
              <a:rPr lang="en-US" sz="1200" dirty="0" smtClean="0">
                <a:effectLst/>
                <a:latin typeface="Calibri" panose="020F0502020204030204" pitchFamily="34" charset="0"/>
                <a:ea typeface="Calibri" panose="020F0502020204030204" pitchFamily="34" charset="0"/>
                <a:cs typeface="Arial" panose="020B0604020202020204" pitchFamily="34" charset="0"/>
              </a:rPr>
              <a:t>This does not mean that there are no high availability options for PCI\e/NVMe SSD storage. Software RAID is available for via Intel Rapid Storage Technology Enterprise. In addition, it is common to use software to mirror data across systems to provide increased availability. In addition, advances in virtualization of the three major components of a server, compute, storage and network, make failure of an individual part manageable. </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1000"/>
              </a:spcAft>
            </a:pPr>
            <a:r>
              <a:rPr lang="en-US" sz="1200" dirty="0" smtClean="0">
                <a:effectLst/>
                <a:latin typeface="Calibri" panose="020F0502020204030204" pitchFamily="34" charset="0"/>
                <a:ea typeface="Calibri" panose="020F0502020204030204" pitchFamily="34" charset="0"/>
                <a:cs typeface="Arial" panose="020B0604020202020204" pitchFamily="34" charset="0"/>
              </a:rPr>
              <a:t>Another alternative is to use the approach many hyper-scale data centers use to provide continuous operations. In the event of a failure of any component of the server, workload shifts to another server. </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CB0929F6-E0D9-B44A-9A3A-69CDCA1B6048}" type="slidenum">
              <a:rPr lang="en-US" smtClean="0"/>
              <a:pPr/>
              <a:t>23</a:t>
            </a:fld>
            <a:endParaRPr lang="en-US" dirty="0"/>
          </a:p>
        </p:txBody>
      </p:sp>
    </p:spTree>
    <p:extLst>
      <p:ext uri="{BB962C8B-B14F-4D97-AF65-F5344CB8AC3E}">
        <p14:creationId xmlns:p14="http://schemas.microsoft.com/office/powerpoint/2010/main" val="26601163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NVMe/PCIe offers the best storage bandwidth and lowest latency for SSD storage, in part because the PCIe connection offers direct lanes to the server’s Intel CPU that allows for advanced data coordination.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addition, since the NVMe protocol provides a number of additional advantages over SAS and</a:t>
            </a:r>
            <a:r>
              <a:rPr lang="en-US" sz="1200" kern="1200" baseline="0" dirty="0" smtClean="0">
                <a:solidFill>
                  <a:schemeClr val="tx1"/>
                </a:solidFill>
                <a:effectLst/>
                <a:latin typeface="+mn-lt"/>
                <a:ea typeface="+mn-ea"/>
                <a:cs typeface="+mn-cs"/>
              </a:rPr>
              <a:t> SATA for SSDs</a:t>
            </a:r>
          </a:p>
        </p:txBody>
      </p:sp>
      <p:sp>
        <p:nvSpPr>
          <p:cNvPr id="4" name="Slide Number Placeholder 3"/>
          <p:cNvSpPr>
            <a:spLocks noGrp="1"/>
          </p:cNvSpPr>
          <p:nvPr>
            <p:ph type="sldNum" sz="quarter" idx="10"/>
          </p:nvPr>
        </p:nvSpPr>
        <p:spPr/>
        <p:txBody>
          <a:bodyPr/>
          <a:lstStyle/>
          <a:p>
            <a:fld id="{CB0929F6-E0D9-B44A-9A3A-69CDCA1B6048}" type="slidenum">
              <a:rPr lang="en-US" smtClean="0"/>
              <a:pPr/>
              <a:t>24</a:t>
            </a:fld>
            <a:endParaRPr lang="en-US" dirty="0"/>
          </a:p>
        </p:txBody>
      </p:sp>
    </p:spTree>
    <p:extLst>
      <p:ext uri="{BB962C8B-B14F-4D97-AF65-F5344CB8AC3E}">
        <p14:creationId xmlns:p14="http://schemas.microsoft.com/office/powerpoint/2010/main" val="37192106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PCIe/NVMe SSD come in several different form factors, each with unique</a:t>
            </a:r>
            <a:r>
              <a:rPr lang="en-US" baseline="0" dirty="0" smtClean="0"/>
              <a:t> characterizes to meet variety of server needs.</a:t>
            </a:r>
            <a:endParaRPr lang="en-US" dirty="0"/>
          </a:p>
        </p:txBody>
      </p:sp>
      <p:sp>
        <p:nvSpPr>
          <p:cNvPr id="4" name="Slide Number Placeholder 3"/>
          <p:cNvSpPr>
            <a:spLocks noGrp="1"/>
          </p:cNvSpPr>
          <p:nvPr>
            <p:ph type="sldNum" sz="quarter" idx="10"/>
          </p:nvPr>
        </p:nvSpPr>
        <p:spPr/>
        <p:txBody>
          <a:bodyPr/>
          <a:lstStyle/>
          <a:p>
            <a:fld id="{CB0929F6-E0D9-B44A-9A3A-69CDCA1B6048}" type="slidenum">
              <a:rPr lang="en-US" smtClean="0"/>
              <a:pPr/>
              <a:t>25</a:t>
            </a:fld>
            <a:endParaRPr lang="en-US" dirty="0"/>
          </a:p>
        </p:txBody>
      </p:sp>
    </p:spTree>
    <p:extLst>
      <p:ext uri="{BB962C8B-B14F-4D97-AF65-F5344CB8AC3E}">
        <p14:creationId xmlns:p14="http://schemas.microsoft.com/office/powerpoint/2010/main" val="13229133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server’s storage subsystem has traditionally been the slowest component in a server. Replacing mechanical hard drives, and the logical device drivers that were designed for them, with PCIe/NVMe SSD storage provides the lowest latency and highest performance storage subsystem.</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Removing the storage subsystem as a server’s bottleneck may also move the performance bottleneck to another component. Depending upon the workload, network speed or the</a:t>
            </a:r>
            <a:r>
              <a:rPr lang="en-US" sz="1200" kern="1200" baseline="0" dirty="0" smtClean="0">
                <a:solidFill>
                  <a:schemeClr val="tx1"/>
                </a:solidFill>
                <a:effectLst/>
                <a:latin typeface="+mn-lt"/>
                <a:ea typeface="+mn-ea"/>
                <a:cs typeface="+mn-cs"/>
              </a:rPr>
              <a:t> CPU are </a:t>
            </a:r>
            <a:r>
              <a:rPr lang="en-US" sz="1200" kern="1200" dirty="0" smtClean="0">
                <a:solidFill>
                  <a:schemeClr val="tx1"/>
                </a:solidFill>
                <a:effectLst/>
                <a:latin typeface="+mn-lt"/>
                <a:ea typeface="+mn-ea"/>
                <a:cs typeface="+mn-cs"/>
              </a:rPr>
              <a:t>logical components to analyze</a:t>
            </a:r>
            <a:r>
              <a:rPr lang="en-US" sz="1200" kern="1200" baseline="0" dirty="0" smtClean="0">
                <a:solidFill>
                  <a:schemeClr val="tx1"/>
                </a:solidFill>
                <a:effectLst/>
                <a:latin typeface="+mn-lt"/>
                <a:ea typeface="+mn-ea"/>
                <a:cs typeface="+mn-cs"/>
              </a:rPr>
              <a:t> when looking for a new </a:t>
            </a:r>
            <a:r>
              <a:rPr lang="en-US" sz="1200" kern="1200" dirty="0" smtClean="0">
                <a:solidFill>
                  <a:schemeClr val="tx1"/>
                </a:solidFill>
                <a:effectLst/>
                <a:latin typeface="+mn-lt"/>
                <a:ea typeface="+mn-ea"/>
                <a:cs typeface="+mn-cs"/>
              </a:rPr>
              <a:t>bottleneck.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Upgrading a data center’s fabric and servers to 100Gb Ethernet may achieve better overall server performance. In addition, upgrading th</a:t>
            </a:r>
            <a:r>
              <a:rPr lang="en-US" sz="1200" kern="1200" baseline="0" dirty="0" smtClean="0">
                <a:solidFill>
                  <a:schemeClr val="tx1"/>
                </a:solidFill>
                <a:effectLst/>
                <a:latin typeface="+mn-lt"/>
                <a:ea typeface="+mn-ea"/>
                <a:cs typeface="+mn-cs"/>
              </a:rPr>
              <a:t>e CPU to a faster processor or one with more cores may also increase workload performance.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B0929F6-E0D9-B44A-9A3A-69CDCA1B6048}" type="slidenum">
              <a:rPr lang="en-US" smtClean="0"/>
              <a:pPr/>
              <a:t>26</a:t>
            </a:fld>
            <a:endParaRPr lang="en-US" dirty="0"/>
          </a:p>
        </p:txBody>
      </p:sp>
    </p:spTree>
    <p:extLst>
      <p:ext uri="{BB962C8B-B14F-4D97-AF65-F5344CB8AC3E}">
        <p14:creationId xmlns:p14="http://schemas.microsoft.com/office/powerpoint/2010/main" val="41543303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It is important to note that the PCIe bus address internal storage.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Currently, all SSD disks attached using PCIe/NVMe must be internal to the server. This may be a limitation for data centers since their architecture is often based upon networked SAN style storage. This will change in the near future – more on this below in the document</a:t>
            </a:r>
          </a:p>
          <a:p>
            <a:r>
              <a:rPr lang="en-US" sz="1200" kern="1200" dirty="0" smtClean="0">
                <a:solidFill>
                  <a:schemeClr val="tx1"/>
                </a:solidFill>
                <a:effectLst/>
                <a:latin typeface="+mn-lt"/>
                <a:ea typeface="+mn-ea"/>
                <a:cs typeface="+mn-cs"/>
              </a:rPr>
              <a:t>It is important to analyze customers high availability needs when recommending PCIe/NVMe SSD storage.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Hot-Swap</a:t>
            </a:r>
            <a:r>
              <a:rPr lang="en-US" sz="1200" kern="1200" baseline="0" dirty="0" smtClean="0">
                <a:solidFill>
                  <a:schemeClr val="tx1"/>
                </a:solidFill>
                <a:effectLst/>
                <a:latin typeface="+mn-lt"/>
                <a:ea typeface="+mn-ea"/>
                <a:cs typeface="+mn-cs"/>
              </a:rPr>
              <a:t> is supported by the PCIe/NVMe protocol, however OEM’s such as HPE and Lenovo have not yet delivered servers with this capability.  Look for it in the near future</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Servers using PCIe/NVMe SSDs do not currently provide the hot swap features or hardware RAID capabilities.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good news is that industry standards for both PCIe &amp; NVMe have been expanded to provide these features. Look for future announcements from server OEMs.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does not mean that there are no high availability options for PCIe/NVMe SSD storage.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Software RAID is available for via Intel Rapid Storage Technology Enterprise.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addition, it is common to use software to mirror data across systems to provide increased availability. In addition, advances in virtualization of the three major components of a server, compute, storage and network, make failure of an individual part manageable.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Another alternative is to use the approach many hyper-scale data centers use to provide continuous operations. In the event of a failure of any component of the server, workload shifts to another server. </a:t>
            </a:r>
          </a:p>
          <a:p>
            <a:endParaRPr lang="en-US" dirty="0"/>
          </a:p>
        </p:txBody>
      </p:sp>
      <p:sp>
        <p:nvSpPr>
          <p:cNvPr id="4" name="Slide Number Placeholder 3"/>
          <p:cNvSpPr>
            <a:spLocks noGrp="1"/>
          </p:cNvSpPr>
          <p:nvPr>
            <p:ph type="sldNum" sz="quarter" idx="10"/>
          </p:nvPr>
        </p:nvSpPr>
        <p:spPr/>
        <p:txBody>
          <a:bodyPr/>
          <a:lstStyle/>
          <a:p>
            <a:fld id="{CB0929F6-E0D9-B44A-9A3A-69CDCA1B6048}" type="slidenum">
              <a:rPr lang="en-US" smtClean="0"/>
              <a:pPr/>
              <a:t>27</a:t>
            </a:fld>
            <a:endParaRPr lang="en-US" dirty="0"/>
          </a:p>
        </p:txBody>
      </p:sp>
    </p:spTree>
    <p:extLst>
      <p:ext uri="{BB962C8B-B14F-4D97-AF65-F5344CB8AC3E}">
        <p14:creationId xmlns:p14="http://schemas.microsoft.com/office/powerpoint/2010/main" val="1662697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PCIe/NVMe storage is the fastest, lowest latency access to data available to servers. Connecting storage using the PCIe bus and NVMe protocol eliminates the need for latency-adding adapters to attach storage. </a:t>
            </a:r>
          </a:p>
          <a:p>
            <a:endParaRPr lang="en-US" dirty="0" smtClean="0"/>
          </a:p>
          <a:p>
            <a:r>
              <a:rPr lang="en-US" dirty="0" smtClean="0"/>
              <a:t>This makes it ideal for any data-heavy, low-latency content when the increased responsiveness and performance can justify the premium PCIe/NVMe storage commands. </a:t>
            </a:r>
          </a:p>
          <a:p>
            <a:endParaRPr lang="en-US" dirty="0" smtClean="0"/>
          </a:p>
          <a:p>
            <a:r>
              <a:rPr lang="en-US" dirty="0" smtClean="0"/>
              <a:t>Applications that are data-heavy and benefit from low-latency include Online Transaction Processing (OLTP) and Online Analytical Processing (OLAP) applications.  </a:t>
            </a:r>
          </a:p>
          <a:p>
            <a:endParaRPr lang="en-US" dirty="0" smtClean="0"/>
          </a:p>
          <a:p>
            <a:r>
              <a:rPr lang="en-US" dirty="0" smtClean="0"/>
              <a:t>In addition, customers looking to invest in in-memory solutions such as SAP HANA or IBM’s DB2 in memory database should also carefully evaluate PCIe/NVMe storage. A solution based on PCIe/NVMe storage may offer the performance boost needed, at a lower cost.</a:t>
            </a:r>
          </a:p>
          <a:p>
            <a:endParaRPr lang="en-US" dirty="0"/>
          </a:p>
        </p:txBody>
      </p:sp>
      <p:sp>
        <p:nvSpPr>
          <p:cNvPr id="4" name="Slide Number Placeholder 3"/>
          <p:cNvSpPr>
            <a:spLocks noGrp="1"/>
          </p:cNvSpPr>
          <p:nvPr>
            <p:ph type="sldNum" sz="quarter" idx="10"/>
          </p:nvPr>
        </p:nvSpPr>
        <p:spPr/>
        <p:txBody>
          <a:bodyPr/>
          <a:lstStyle/>
          <a:p>
            <a:fld id="{CB0929F6-E0D9-B44A-9A3A-69CDCA1B6048}" type="slidenum">
              <a:rPr lang="en-US" smtClean="0"/>
              <a:pPr/>
              <a:t>28</a:t>
            </a:fld>
            <a:endParaRPr lang="en-US" dirty="0"/>
          </a:p>
        </p:txBody>
      </p:sp>
    </p:spTree>
    <p:extLst>
      <p:ext uri="{BB962C8B-B14F-4D97-AF65-F5344CB8AC3E}">
        <p14:creationId xmlns:p14="http://schemas.microsoft.com/office/powerpoint/2010/main" val="29322762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PCIe/NVMe storage is commonly used to accelerate active I/O either by using it as a cache or as a tier of storage.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These are the most popular uses of PCIe/NVMe SSD storage since its introduction due to the higher cost associated with this newer technology. If a customer’s budget cannot accommodate an entire PCIe/NVMe SSD solution, a scaled back configuration using PCIe/NVMe SSDs as cache or tiered storage may accelerate performance at a reduced cost.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Caching keeps a copy of active data between the application and other, slower back-end storage.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Using PCIe/NVMe storage for cache incrementally increase overall application performance.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Automated storage tiering automatically places data on multiple types of media depending on the activity of the data.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advantage to tiering is “hot” (frequently accessed) data can be stored on faster, more expensive media such as PCIe/NVMe SSDs.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“Warm’ (less frequently accessed) data can reside on less expensive SAS or SATA SSDs.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“Colder’ data, which is even less accessed less than ‘warm’ data, can be made up of low cost traditional hard disk drives or be located on a SAN or other externally attached storage.</a:t>
            </a:r>
          </a:p>
          <a:p>
            <a:endParaRPr lang="en-US" dirty="0"/>
          </a:p>
        </p:txBody>
      </p:sp>
      <p:sp>
        <p:nvSpPr>
          <p:cNvPr id="4" name="Slide Number Placeholder 3"/>
          <p:cNvSpPr>
            <a:spLocks noGrp="1"/>
          </p:cNvSpPr>
          <p:nvPr>
            <p:ph type="sldNum" sz="quarter" idx="10"/>
          </p:nvPr>
        </p:nvSpPr>
        <p:spPr/>
        <p:txBody>
          <a:bodyPr/>
          <a:lstStyle/>
          <a:p>
            <a:fld id="{CB0929F6-E0D9-B44A-9A3A-69CDCA1B6048}" type="slidenum">
              <a:rPr lang="en-US" smtClean="0"/>
              <a:pPr/>
              <a:t>29</a:t>
            </a:fld>
            <a:endParaRPr lang="en-US" dirty="0"/>
          </a:p>
        </p:txBody>
      </p:sp>
    </p:spTree>
    <p:extLst>
      <p:ext uri="{BB962C8B-B14F-4D97-AF65-F5344CB8AC3E}">
        <p14:creationId xmlns:p14="http://schemas.microsoft.com/office/powerpoint/2010/main" val="35721602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PCIe/NVMe storage is the fastest, lowest latency access to data available to servers. Connecting storage using the PCIe bus and NVMe protocol eliminates the need for latency-adding adapters to attach storage.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This makes it ideal for any data-heavy, low-latency content when the increased responsiveness and performance can justify the premium PCIe/NVMe storage commands</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Applications such application</a:t>
            </a:r>
            <a:r>
              <a:rPr lang="en-US" sz="1200" kern="1200" baseline="0" dirty="0" smtClean="0">
                <a:solidFill>
                  <a:schemeClr val="tx1"/>
                </a:solidFill>
                <a:effectLst/>
                <a:latin typeface="+mn-lt"/>
                <a:ea typeface="+mn-ea"/>
                <a:cs typeface="+mn-cs"/>
              </a:rPr>
              <a:t> categories are </a:t>
            </a:r>
            <a:r>
              <a:rPr lang="en-US" sz="1200" kern="1200" dirty="0" smtClean="0">
                <a:solidFill>
                  <a:schemeClr val="tx1"/>
                </a:solidFill>
                <a:effectLst/>
                <a:latin typeface="+mn-lt"/>
                <a:ea typeface="+mn-ea"/>
                <a:cs typeface="+mn-cs"/>
              </a:rPr>
              <a:t>Online Transaction Processing (OLTP) and Online Analytical Processing (OLAP) applications. </a:t>
            </a:r>
          </a:p>
          <a:p>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OLTP applications typically handle many short transitions in quick, random bursts, making these solutions well suited to the boost PCIe/NVMe SSDs can provide.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OLAP applications handle bigger chunks of data, typically received from multiple sources. These types of applications require quick responses to complex queries - making them prime candidates to benefit from the performance PCIe/NVMe storage offers. </a:t>
            </a:r>
          </a:p>
          <a:p>
            <a:endParaRPr lang="en-US" dirty="0"/>
          </a:p>
        </p:txBody>
      </p:sp>
      <p:sp>
        <p:nvSpPr>
          <p:cNvPr id="4" name="Slide Number Placeholder 3"/>
          <p:cNvSpPr>
            <a:spLocks noGrp="1"/>
          </p:cNvSpPr>
          <p:nvPr>
            <p:ph type="sldNum" sz="quarter" idx="10"/>
          </p:nvPr>
        </p:nvSpPr>
        <p:spPr/>
        <p:txBody>
          <a:bodyPr/>
          <a:lstStyle/>
          <a:p>
            <a:fld id="{CB0929F6-E0D9-B44A-9A3A-69CDCA1B6048}" type="slidenum">
              <a:rPr lang="en-US" smtClean="0"/>
              <a:pPr/>
              <a:t>30</a:t>
            </a:fld>
            <a:endParaRPr lang="en-US" dirty="0"/>
          </a:p>
        </p:txBody>
      </p:sp>
    </p:spTree>
    <p:extLst>
      <p:ext uri="{BB962C8B-B14F-4D97-AF65-F5344CB8AC3E}">
        <p14:creationId xmlns:p14="http://schemas.microsoft.com/office/powerpoint/2010/main" val="19011576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HPE® ProLiant® servers support NVMe 2.5” SSDs. These drives are front accessible and serviceable, but require a PCIe Express Bay Enablement Kit.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HPE systems supported are the HPE ProLiant DL360, DL380, DL580, and ML350 Gen9 Servers.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Lenovo® provides NVMe/PCIe SSD support in the Lenovo System x®, ThinkServer®, and Flex System™ servers. </a:t>
            </a:r>
            <a:endParaRPr lang="en-US" dirty="0"/>
          </a:p>
        </p:txBody>
      </p:sp>
      <p:sp>
        <p:nvSpPr>
          <p:cNvPr id="4" name="Slide Number Placeholder 3"/>
          <p:cNvSpPr>
            <a:spLocks noGrp="1"/>
          </p:cNvSpPr>
          <p:nvPr>
            <p:ph type="sldNum" sz="quarter" idx="10"/>
          </p:nvPr>
        </p:nvSpPr>
        <p:spPr/>
        <p:txBody>
          <a:bodyPr/>
          <a:lstStyle/>
          <a:p>
            <a:fld id="{CB0929F6-E0D9-B44A-9A3A-69CDCA1B6048}" type="slidenum">
              <a:rPr lang="en-US" smtClean="0"/>
              <a:pPr/>
              <a:t>31</a:t>
            </a:fld>
            <a:endParaRPr lang="en-US" dirty="0"/>
          </a:p>
        </p:txBody>
      </p:sp>
    </p:spTree>
    <p:extLst>
      <p:ext uri="{BB962C8B-B14F-4D97-AF65-F5344CB8AC3E}">
        <p14:creationId xmlns:p14="http://schemas.microsoft.com/office/powerpoint/2010/main" val="36058791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Intel provides a powerful line of PCIe/NVMe SSDs for the data center.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Each product line is designed to provide the flexible form factors, performance and capacity needed in the data center. Here is a look at Intel’s current PCIe/NVMe product line:</a:t>
            </a:r>
          </a:p>
          <a:p>
            <a:endParaRPr lang="en-US" dirty="0"/>
          </a:p>
        </p:txBody>
      </p:sp>
      <p:sp>
        <p:nvSpPr>
          <p:cNvPr id="4" name="Slide Number Placeholder 3"/>
          <p:cNvSpPr>
            <a:spLocks noGrp="1"/>
          </p:cNvSpPr>
          <p:nvPr>
            <p:ph type="sldNum" sz="quarter" idx="10"/>
          </p:nvPr>
        </p:nvSpPr>
        <p:spPr/>
        <p:txBody>
          <a:bodyPr/>
          <a:lstStyle/>
          <a:p>
            <a:fld id="{CB0929F6-E0D9-B44A-9A3A-69CDCA1B6048}" type="slidenum">
              <a:rPr lang="en-US" smtClean="0"/>
              <a:pPr/>
              <a:t>32</a:t>
            </a:fld>
            <a:endParaRPr lang="en-US" dirty="0"/>
          </a:p>
        </p:txBody>
      </p:sp>
    </p:spTree>
    <p:extLst>
      <p:ext uri="{BB962C8B-B14F-4D97-AF65-F5344CB8AC3E}">
        <p14:creationId xmlns:p14="http://schemas.microsoft.com/office/powerpoint/2010/main" val="145977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NVMe/PCIe offers the best storage bandwidth and lowest latency for SSD storage, in part because the PCIe connection offers direct lanes to the server’s Intel CPU that allows for advanced data coordination.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addition, since the NVMe protocol provides a number of additional advantages over SAS and</a:t>
            </a:r>
            <a:r>
              <a:rPr lang="en-US" sz="1200" kern="1200" baseline="0" dirty="0" smtClean="0">
                <a:solidFill>
                  <a:schemeClr val="tx1"/>
                </a:solidFill>
                <a:effectLst/>
                <a:latin typeface="+mn-lt"/>
                <a:ea typeface="+mn-ea"/>
                <a:cs typeface="+mn-cs"/>
              </a:rPr>
              <a:t> SATA for SSDs</a:t>
            </a:r>
          </a:p>
        </p:txBody>
      </p:sp>
      <p:sp>
        <p:nvSpPr>
          <p:cNvPr id="4" name="Slide Number Placeholder 3"/>
          <p:cNvSpPr>
            <a:spLocks noGrp="1"/>
          </p:cNvSpPr>
          <p:nvPr>
            <p:ph type="sldNum" sz="quarter" idx="10"/>
          </p:nvPr>
        </p:nvSpPr>
        <p:spPr/>
        <p:txBody>
          <a:bodyPr/>
          <a:lstStyle/>
          <a:p>
            <a:fld id="{CB0929F6-E0D9-B44A-9A3A-69CDCA1B6048}" type="slidenum">
              <a:rPr lang="en-US" smtClean="0"/>
              <a:pPr/>
              <a:t>4</a:t>
            </a:fld>
            <a:endParaRPr lang="en-US" dirty="0"/>
          </a:p>
        </p:txBody>
      </p:sp>
    </p:spTree>
    <p:extLst>
      <p:ext uri="{BB962C8B-B14F-4D97-AF65-F5344CB8AC3E}">
        <p14:creationId xmlns:p14="http://schemas.microsoft.com/office/powerpoint/2010/main" val="37192106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new standards governing NVME over fabrics were released on June 9, 2016, allowing NVMe to expand beyond the internal-to-the-server PCIe bus to include fabrics such as Ethernet, Fibre Channel InfiniBand</a:t>
            </a:r>
            <a:r>
              <a:rPr lang="en-US" baseline="0" dirty="0" smtClean="0"/>
              <a:t> and Intel OmniPath</a:t>
            </a:r>
            <a:r>
              <a:rPr lang="en-US" dirty="0" smtClean="0"/>
              <a:t> </a:t>
            </a:r>
          </a:p>
          <a:p>
            <a:endParaRPr lang="en-US" dirty="0" smtClean="0"/>
          </a:p>
          <a:p>
            <a:r>
              <a:rPr lang="en-US" dirty="0" smtClean="0"/>
              <a:t>This is key because the low-latency and performance of NVMe SSDs will soon cater to the multi-host environments that are standard in most data centers. </a:t>
            </a:r>
          </a:p>
          <a:p>
            <a:endParaRPr lang="en-US" dirty="0" smtClean="0"/>
          </a:p>
          <a:p>
            <a:r>
              <a:rPr lang="en-US" dirty="0" smtClean="0"/>
              <a:t>NVMe over Ethernet is expected to be a major player in the market because Ethernet is the basis for Network Attached Storage (NAS) storage file sharing capabilities and iSCSI-based Storage Area Networks (SANs).</a:t>
            </a:r>
          </a:p>
          <a:p>
            <a:endParaRPr lang="en-US" dirty="0" smtClean="0"/>
          </a:p>
          <a:p>
            <a:r>
              <a:rPr lang="en-US" dirty="0" smtClean="0"/>
              <a:t>NVMe over Fibre Channel (FC-NVMe) is also expected to be a major player in the market. Fibre Channel was designed for storage from its inceptions. It ensures that all storage data arrives to its network destination without loss at extreme throughput and low latency, while operating at high utilization rates. It also continues to be the most widely used transport for enterprise storage with the Fibre Channel Industry Association estimating 46 million ports in current operation in data centers today. </a:t>
            </a:r>
          </a:p>
          <a:p>
            <a:endParaRPr lang="en-US" dirty="0" smtClean="0"/>
          </a:p>
          <a:p>
            <a:r>
              <a:rPr lang="en-US" dirty="0" smtClean="0"/>
              <a:t>InfiniBand provides an interconnect with high bandwidth and low latency. SSDs using NVMe over InfiniBand (IB-NVMe) may be a natural addition to those data centers that currently use InfiniBand.</a:t>
            </a:r>
          </a:p>
          <a:p>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NVMe over Intel Omni-Path Architecture (OPA-NVMe) will provide HPC workloads with cost-cost effective support of storage in HPC clusters and features such as adaptive routing, traffic flow optimization and packet integrity protection. </a:t>
            </a:r>
          </a:p>
          <a:p>
            <a:endParaRPr lang="en-US" dirty="0" smtClean="0"/>
          </a:p>
          <a:p>
            <a:r>
              <a:rPr lang="en-US" dirty="0" smtClean="0"/>
              <a:t>Broadcom® announced the first NVMe over fabric product on July 19, 2016 with the announcement of the first NVME over Fibre Channel (16/32 Gb) HBA solution. Look for OEM’s including HPE and Lenovo to adopt certified NVMe over fabric adapters in the near future.</a:t>
            </a:r>
          </a:p>
          <a:p>
            <a:endParaRPr lang="en-US" dirty="0" smtClean="0"/>
          </a:p>
          <a:p>
            <a:r>
              <a:rPr lang="en-US" dirty="0" smtClean="0"/>
              <a:t>While NVMe over Fabrics will allow NVMe storage to seamlessly integrate into the architecture of data centers, but it will also add some amount to storage latency. This means that the currently available PCIe/NVMe storage will likely remain the lowest latency storage SSD solution</a:t>
            </a:r>
          </a:p>
          <a:p>
            <a:endParaRPr lang="en-US" dirty="0"/>
          </a:p>
        </p:txBody>
      </p:sp>
      <p:sp>
        <p:nvSpPr>
          <p:cNvPr id="4" name="Slide Number Placeholder 3"/>
          <p:cNvSpPr>
            <a:spLocks noGrp="1"/>
          </p:cNvSpPr>
          <p:nvPr>
            <p:ph type="sldNum" sz="quarter" idx="10"/>
          </p:nvPr>
        </p:nvSpPr>
        <p:spPr/>
        <p:txBody>
          <a:bodyPr/>
          <a:lstStyle/>
          <a:p>
            <a:fld id="{CB0929F6-E0D9-B44A-9A3A-69CDCA1B6048}" type="slidenum">
              <a:rPr lang="en-US" smtClean="0"/>
              <a:pPr/>
              <a:t>33</a:t>
            </a:fld>
            <a:endParaRPr lang="en-US" dirty="0"/>
          </a:p>
        </p:txBody>
      </p:sp>
    </p:spTree>
    <p:extLst>
      <p:ext uri="{BB962C8B-B14F-4D97-AF65-F5344CB8AC3E}">
        <p14:creationId xmlns:p14="http://schemas.microsoft.com/office/powerpoint/2010/main" val="19378429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Intel Optane™ Technology is a premium non-volatile memory media that has the potential to change the face of computing with an unparalleled combination of speed, endurance, and density at a competitive price. </a:t>
            </a:r>
          </a:p>
          <a:p>
            <a:r>
              <a:rPr lang="en-US" sz="1200" kern="1200" dirty="0" smtClean="0">
                <a:solidFill>
                  <a:schemeClr val="tx1"/>
                </a:solidFill>
                <a:effectLst/>
                <a:latin typeface="+mn-lt"/>
                <a:ea typeface="+mn-ea"/>
                <a:cs typeface="+mn-cs"/>
              </a:rPr>
              <a:t>The new soon-to-be-released Intel® Optane™ memory and Intel® Optane™ SSDs based on 3D </a:t>
            </a:r>
            <a:r>
              <a:rPr lang="en-US" sz="1200" kern="1200" dirty="0" err="1" smtClean="0">
                <a:solidFill>
                  <a:schemeClr val="tx1"/>
                </a:solidFill>
                <a:effectLst/>
                <a:latin typeface="+mn-lt"/>
                <a:ea typeface="+mn-ea"/>
                <a:cs typeface="+mn-cs"/>
              </a:rPr>
              <a:t>XPoint</a:t>
            </a:r>
            <a:r>
              <a:rPr lang="en-US" sz="1200" kern="1200" dirty="0" smtClean="0">
                <a:solidFill>
                  <a:schemeClr val="tx1"/>
                </a:solidFill>
                <a:effectLst/>
                <a:latin typeface="+mn-lt"/>
                <a:ea typeface="+mn-ea"/>
                <a:cs typeface="+mn-cs"/>
              </a:rPr>
              <a:t> media, eliminates the need for transistors used in current NAND based products.  Optane technology enables very dense memory arrays that scale with Moore’s law.  Optane technology marks a monumental jump forward in the same way adopting NAND eclipsed hard disk storage.  Latency times are much lower than NAND and remain low as throughput increases.  </a:t>
            </a:r>
            <a:r>
              <a:rPr lang="en-US" sz="1200" kern="1200" smtClean="0">
                <a:solidFill>
                  <a:schemeClr val="tx1"/>
                </a:solidFill>
                <a:effectLst/>
                <a:latin typeface="+mn-lt"/>
                <a:ea typeface="+mn-ea"/>
                <a:cs typeface="+mn-cs"/>
              </a:rPr>
              <a:t>Look for PCIe/NVMe products based on this technology in 2017.</a:t>
            </a:r>
          </a:p>
          <a:p>
            <a:endParaRPr lang="en-US" dirty="0"/>
          </a:p>
        </p:txBody>
      </p:sp>
      <p:sp>
        <p:nvSpPr>
          <p:cNvPr id="4" name="Slide Number Placeholder 3"/>
          <p:cNvSpPr>
            <a:spLocks noGrp="1"/>
          </p:cNvSpPr>
          <p:nvPr>
            <p:ph type="sldNum" sz="quarter" idx="10"/>
          </p:nvPr>
        </p:nvSpPr>
        <p:spPr/>
        <p:txBody>
          <a:bodyPr/>
          <a:lstStyle/>
          <a:p>
            <a:fld id="{CB0929F6-E0D9-B44A-9A3A-69CDCA1B6048}" type="slidenum">
              <a:rPr lang="en-US" smtClean="0"/>
              <a:pPr/>
              <a:t>34</a:t>
            </a:fld>
            <a:endParaRPr lang="en-US" dirty="0"/>
          </a:p>
        </p:txBody>
      </p:sp>
    </p:spTree>
    <p:extLst>
      <p:ext uri="{BB962C8B-B14F-4D97-AF65-F5344CB8AC3E}">
        <p14:creationId xmlns:p14="http://schemas.microsoft.com/office/powerpoint/2010/main" val="9422319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Enterprise storage has undergone a dramatic performance boost with SSD storage. SAS and SATA SSDs use old technology designed for spinning hard drives to connect to the server.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NVMe industry standard, developed specifically for SSD storage, eliminates the inefficiencies of older technology and the PCIe bus interfaces directly with the CPU. This makes PCIe/NVMe SSD storage the fastest SSD storage possible for a server.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NVMe over fabrics and the emergence of Intel Optane 3D Xpoint memory will ensure the continued evolution of SSD storage in the data center, however PCIe/NVMe attached SSD storage will remain the best performing, lowest latency connection for SSD server storage. This makes adoption of PCIe/NVMe storage in the data center a great investment.</a:t>
            </a:r>
          </a:p>
          <a:p>
            <a:endParaRPr lang="en-US" dirty="0"/>
          </a:p>
        </p:txBody>
      </p:sp>
      <p:sp>
        <p:nvSpPr>
          <p:cNvPr id="4" name="Slide Number Placeholder 3"/>
          <p:cNvSpPr>
            <a:spLocks noGrp="1"/>
          </p:cNvSpPr>
          <p:nvPr>
            <p:ph type="sldNum" sz="quarter" idx="10"/>
          </p:nvPr>
        </p:nvSpPr>
        <p:spPr/>
        <p:txBody>
          <a:bodyPr/>
          <a:lstStyle/>
          <a:p>
            <a:fld id="{CB0929F6-E0D9-B44A-9A3A-69CDCA1B6048}" type="slidenum">
              <a:rPr lang="en-US" smtClean="0"/>
              <a:pPr/>
              <a:t>35</a:t>
            </a:fld>
            <a:endParaRPr lang="en-US" dirty="0"/>
          </a:p>
        </p:txBody>
      </p:sp>
    </p:spTree>
    <p:extLst>
      <p:ext uri="{BB962C8B-B14F-4D97-AF65-F5344CB8AC3E}">
        <p14:creationId xmlns:p14="http://schemas.microsoft.com/office/powerpoint/2010/main" val="88349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PCIe/NVMe storage is the fastest, lowest latency access to data available to servers. Connecting storage using the PCIe bus and NVMe protocol eliminates the need for latency-adding adapters to attach storage. </a:t>
            </a:r>
          </a:p>
          <a:p>
            <a:endParaRPr lang="en-US" dirty="0" smtClean="0"/>
          </a:p>
          <a:p>
            <a:r>
              <a:rPr lang="en-US" dirty="0" smtClean="0"/>
              <a:t>This makes it ideal for any data-heavy, low-latency content when the increased responsiveness and performance can justify the premium PCIe/NVMe storage commands. </a:t>
            </a:r>
          </a:p>
          <a:p>
            <a:endParaRPr lang="en-US" dirty="0" smtClean="0"/>
          </a:p>
          <a:p>
            <a:r>
              <a:rPr lang="en-US" dirty="0" smtClean="0"/>
              <a:t>Applications that are data-heavy and benefit from low-latency include Online Transaction Processing (OLTP) and Online Analytical Processing (OLAP) applications.  </a:t>
            </a:r>
          </a:p>
          <a:p>
            <a:endParaRPr lang="en-US" dirty="0" smtClean="0"/>
          </a:p>
          <a:p>
            <a:r>
              <a:rPr lang="en-US" dirty="0" smtClean="0"/>
              <a:t>In addition, customers looking to invest in in-memory solutions such as SAP HANA or IBM’s DB2 in memory database should also carefully evaluate PCIe/NVMe storage. A solution based on PCIe/NVMe storage may offer the performance boost needed, at a lower cost.</a:t>
            </a:r>
          </a:p>
          <a:p>
            <a:endParaRPr lang="en-US" dirty="0"/>
          </a:p>
        </p:txBody>
      </p:sp>
      <p:sp>
        <p:nvSpPr>
          <p:cNvPr id="4" name="Slide Number Placeholder 3"/>
          <p:cNvSpPr>
            <a:spLocks noGrp="1"/>
          </p:cNvSpPr>
          <p:nvPr>
            <p:ph type="sldNum" sz="quarter" idx="10"/>
          </p:nvPr>
        </p:nvSpPr>
        <p:spPr/>
        <p:txBody>
          <a:bodyPr/>
          <a:lstStyle/>
          <a:p>
            <a:fld id="{CB0929F6-E0D9-B44A-9A3A-69CDCA1B6048}" type="slidenum">
              <a:rPr lang="en-US" smtClean="0"/>
              <a:pPr/>
              <a:t>5</a:t>
            </a:fld>
            <a:endParaRPr lang="en-US" dirty="0"/>
          </a:p>
        </p:txBody>
      </p:sp>
    </p:spTree>
    <p:extLst>
      <p:ext uri="{BB962C8B-B14F-4D97-AF65-F5344CB8AC3E}">
        <p14:creationId xmlns:p14="http://schemas.microsoft.com/office/powerpoint/2010/main" val="2932276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Enterprise storage has undergone a dramatic performance boost with SSD storage. SAS and SATA SSDs use old technology designed for spinning hard drives to connect to the server.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NVMe industry standard, developed specifically for SSD storage, eliminates the inefficiencies of older technology and the PCIe bus interfaces directly with the CPU. This makes PCIe/NVMe SSD storage the fastest SSD storage possible for a server.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NVMe over fabrics and the emergence of Intel Optane 3D Xpoint memory will ensure the continued evolution of SSD storage in the data center, however PCIe/NVMe attached SSD storage will remain the best performing, lowest latency connection for SSD server storage. This makes adoption of PCIe/NVMe storage in the data center a great investment.</a:t>
            </a:r>
          </a:p>
          <a:p>
            <a:endParaRPr lang="en-US" dirty="0"/>
          </a:p>
        </p:txBody>
      </p:sp>
      <p:sp>
        <p:nvSpPr>
          <p:cNvPr id="4" name="Slide Number Placeholder 3"/>
          <p:cNvSpPr>
            <a:spLocks noGrp="1"/>
          </p:cNvSpPr>
          <p:nvPr>
            <p:ph type="sldNum" sz="quarter" idx="10"/>
          </p:nvPr>
        </p:nvSpPr>
        <p:spPr/>
        <p:txBody>
          <a:bodyPr/>
          <a:lstStyle/>
          <a:p>
            <a:fld id="{CB0929F6-E0D9-B44A-9A3A-69CDCA1B6048}" type="slidenum">
              <a:rPr lang="en-US" smtClean="0"/>
              <a:pPr/>
              <a:t>6</a:t>
            </a:fld>
            <a:endParaRPr lang="en-US" dirty="0"/>
          </a:p>
        </p:txBody>
      </p:sp>
    </p:spTree>
    <p:extLst>
      <p:ext uri="{BB962C8B-B14F-4D97-AF65-F5344CB8AC3E}">
        <p14:creationId xmlns:p14="http://schemas.microsoft.com/office/powerpoint/2010/main" val="88349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enterprise market for server storage has seen a revolution.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Traditional mechanical hard disk drives (HDDs) are giving way to faster solid-state storage technology in the data center. Data center managers now have the option to select the storage performance that optimizes both their workloads and budget.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Solid-state storage technology has also evolved since its introduction. The first SSDs were designed to use the same technology used by existing HDDs to provide servers with immediate storage compatibility with existing servers. This older technology used SATA and SAS bus interfaces and SCSI and AHCI logical device interfaces. Each of these were designed to address the needs of traditional mechanical disk drives – at times purposely adding latency to ‘wait’ for the mechanical operations of the drive to complete – making them inefficient for the newest SSD storage solutions.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order to address the needs of solid-state technology, the industry developed the Non-Volatile Memory Express (NVMe) standard. This standard was designed from the ground up to capitalize on the low latency and internal parallelism of solid-state storage devices.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adoption PCIe/NVMe host bus, logical device interface combination to attach SSDs, allow data center server’s entire storage subsystem to reach its highest performance.</a:t>
            </a:r>
          </a:p>
          <a:p>
            <a:endParaRPr lang="en-US" dirty="0"/>
          </a:p>
        </p:txBody>
      </p:sp>
      <p:sp>
        <p:nvSpPr>
          <p:cNvPr id="4" name="Slide Number Placeholder 3"/>
          <p:cNvSpPr>
            <a:spLocks noGrp="1"/>
          </p:cNvSpPr>
          <p:nvPr>
            <p:ph type="sldNum" sz="quarter" idx="10"/>
          </p:nvPr>
        </p:nvSpPr>
        <p:spPr/>
        <p:txBody>
          <a:bodyPr/>
          <a:lstStyle/>
          <a:p>
            <a:fld id="{CB0929F6-E0D9-B44A-9A3A-69CDCA1B6048}" type="slidenum">
              <a:rPr lang="en-US" smtClean="0"/>
              <a:pPr/>
              <a:t>8</a:t>
            </a:fld>
            <a:endParaRPr lang="en-US" dirty="0"/>
          </a:p>
        </p:txBody>
      </p:sp>
    </p:spTree>
    <p:extLst>
      <p:ext uri="{BB962C8B-B14F-4D97-AF65-F5344CB8AC3E}">
        <p14:creationId xmlns:p14="http://schemas.microsoft.com/office/powerpoint/2010/main" val="2796223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NVMe/PCIe offers the best storage bandwidth and lowest latency for SSD storage, in part because the PCIe connection offers direct lanes to the server’s Intel CPU that allows for advanced data coordination.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addition, since the NVMe protocol provides a number of additional advantages over SAS and</a:t>
            </a:r>
            <a:r>
              <a:rPr lang="en-US" sz="1200" kern="1200" baseline="0" dirty="0" smtClean="0">
                <a:solidFill>
                  <a:schemeClr val="tx1"/>
                </a:solidFill>
                <a:effectLst/>
                <a:latin typeface="+mn-lt"/>
                <a:ea typeface="+mn-ea"/>
                <a:cs typeface="+mn-cs"/>
              </a:rPr>
              <a:t> SATA for SSDs</a:t>
            </a:r>
          </a:p>
        </p:txBody>
      </p:sp>
      <p:sp>
        <p:nvSpPr>
          <p:cNvPr id="4" name="Slide Number Placeholder 3"/>
          <p:cNvSpPr>
            <a:spLocks noGrp="1"/>
          </p:cNvSpPr>
          <p:nvPr>
            <p:ph type="sldNum" sz="quarter" idx="10"/>
          </p:nvPr>
        </p:nvSpPr>
        <p:spPr/>
        <p:txBody>
          <a:bodyPr/>
          <a:lstStyle/>
          <a:p>
            <a:fld id="{CB0929F6-E0D9-B44A-9A3A-69CDCA1B6048}" type="slidenum">
              <a:rPr lang="en-US" smtClean="0"/>
              <a:pPr/>
              <a:t>9</a:t>
            </a:fld>
            <a:endParaRPr lang="en-US" dirty="0"/>
          </a:p>
        </p:txBody>
      </p:sp>
    </p:spTree>
    <p:extLst>
      <p:ext uri="{BB962C8B-B14F-4D97-AF65-F5344CB8AC3E}">
        <p14:creationId xmlns:p14="http://schemas.microsoft.com/office/powerpoint/2010/main" val="3719210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server uses a combination of host buses to communicate with both internal and external storage. Historically, most storage and SSDs used buses such as SATA, SAS, or Fibre Channel for interfacing with the rest of a computer system. In the data center, the SAS interface is a widespread, relatively fast and reliable. However, SAS and the included SCSI protocol logical interface layer are designed for spinning disk, not flash making them relatively inefficient when compared to the PCIe/NVMe interface. </a:t>
            </a:r>
          </a:p>
          <a:p>
            <a:endParaRPr lang="en-US" dirty="0"/>
          </a:p>
        </p:txBody>
      </p:sp>
      <p:sp>
        <p:nvSpPr>
          <p:cNvPr id="4" name="Slide Number Placeholder 3"/>
          <p:cNvSpPr>
            <a:spLocks noGrp="1"/>
          </p:cNvSpPr>
          <p:nvPr>
            <p:ph type="sldNum" sz="quarter" idx="10"/>
          </p:nvPr>
        </p:nvSpPr>
        <p:spPr/>
        <p:txBody>
          <a:bodyPr/>
          <a:lstStyle/>
          <a:p>
            <a:fld id="{CB0929F6-E0D9-B44A-9A3A-69CDCA1B6048}" type="slidenum">
              <a:rPr lang="en-US" smtClean="0"/>
              <a:pPr/>
              <a:t>10</a:t>
            </a:fld>
            <a:endParaRPr lang="en-US" dirty="0"/>
          </a:p>
        </p:txBody>
      </p:sp>
    </p:spTree>
    <p:extLst>
      <p:ext uri="{BB962C8B-B14F-4D97-AF65-F5344CB8AC3E}">
        <p14:creationId xmlns:p14="http://schemas.microsoft.com/office/powerpoint/2010/main" val="1611945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NVMe</a:t>
            </a:r>
            <a:r>
              <a:rPr lang="en-US" baseline="0" dirty="0" smtClean="0"/>
              <a:t> has streamlined and simplified the command set.  </a:t>
            </a:r>
          </a:p>
          <a:p>
            <a:endParaRPr lang="en-US" baseline="0" dirty="0" smtClean="0"/>
          </a:p>
          <a:p>
            <a:r>
              <a:rPr lang="en-US" baseline="0" dirty="0" smtClean="0"/>
              <a:t>This provides two major benefits.  </a:t>
            </a:r>
          </a:p>
          <a:p>
            <a:endParaRPr lang="en-US" baseline="0" dirty="0" smtClean="0"/>
          </a:p>
          <a:p>
            <a:r>
              <a:rPr lang="en-US" baseline="0" dirty="0" smtClean="0"/>
              <a:t>The First benefit, show in this chart, is that NVMe provides higher IOPS per instruction cycle and lower I/O latency in the host software stack. </a:t>
            </a:r>
          </a:p>
          <a:p>
            <a:endParaRPr lang="en-US" baseline="0" dirty="0" smtClean="0"/>
          </a:p>
          <a:p>
            <a:r>
              <a:rPr lang="en-US" baseline="0" dirty="0" smtClean="0"/>
              <a:t>In the chart, Relative Efficiency is determined by the interface that provides the most IPOS per CPU core.  NVMe on PCIe leads the pack by providing 2.13 Relative IOPS/Core – more than 2x of those provided by ether their SATA or SAS counterparts.</a:t>
            </a:r>
            <a:endParaRPr lang="en-US" dirty="0"/>
          </a:p>
        </p:txBody>
      </p:sp>
      <p:sp>
        <p:nvSpPr>
          <p:cNvPr id="4" name="Slide Number Placeholder 3"/>
          <p:cNvSpPr>
            <a:spLocks noGrp="1"/>
          </p:cNvSpPr>
          <p:nvPr>
            <p:ph type="sldNum" sz="quarter" idx="10"/>
          </p:nvPr>
        </p:nvSpPr>
        <p:spPr/>
        <p:txBody>
          <a:bodyPr/>
          <a:lstStyle/>
          <a:p>
            <a:fld id="{CB0929F6-E0D9-B44A-9A3A-69CDCA1B6048}" type="slidenum">
              <a:rPr lang="en-US" smtClean="0"/>
              <a:pPr/>
              <a:t>11</a:t>
            </a:fld>
            <a:endParaRPr lang="en-US" dirty="0"/>
          </a:p>
        </p:txBody>
      </p:sp>
    </p:spTree>
    <p:extLst>
      <p:ext uri="{BB962C8B-B14F-4D97-AF65-F5344CB8AC3E}">
        <p14:creationId xmlns:p14="http://schemas.microsoft.com/office/powerpoint/2010/main" val="6688805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83800" y="1021387"/>
            <a:ext cx="8241555" cy="2266929"/>
          </a:xfrm>
        </p:spPr>
        <p:txBody>
          <a:bodyPr>
            <a:normAutofit/>
          </a:bodyPr>
          <a:lstStyle>
            <a:lvl1pPr algn="l">
              <a:defRPr sz="4400">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483801" y="3412937"/>
            <a:ext cx="6567153" cy="816163"/>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cxnSp>
        <p:nvCxnSpPr>
          <p:cNvPr id="9" name="Straight Connector 8"/>
          <p:cNvCxnSpPr/>
          <p:nvPr userDrawn="1"/>
        </p:nvCxnSpPr>
        <p:spPr>
          <a:xfrm>
            <a:off x="554182" y="381000"/>
            <a:ext cx="8171172"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0" name="Picture 9" descr="arrow_logo_white.wm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7763256" y="4581144"/>
            <a:ext cx="977488" cy="210312"/>
          </a:xfrm>
          <a:prstGeom prst="rect">
            <a:avLst/>
          </a:prstGeom>
        </p:spPr>
      </p:pic>
    </p:spTree>
    <p:extLst>
      <p:ext uri="{BB962C8B-B14F-4D97-AF65-F5344CB8AC3E}">
        <p14:creationId xmlns:p14="http://schemas.microsoft.com/office/powerpoint/2010/main" val="3635446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77753"/>
            <a:ext cx="8229600" cy="891540"/>
          </a:xfrm>
        </p:spPr>
        <p:txBody>
          <a:bodyPr>
            <a:normAutofit/>
          </a:bodyPr>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457200" y="1749137"/>
            <a:ext cx="8229600" cy="2810849"/>
          </a:xfrm>
        </p:spPr>
        <p:txBody>
          <a:bodyPr/>
          <a:lstStyle>
            <a:lvl1pPr marL="230188" indent="-230188">
              <a:defRPr/>
            </a:lvl1pPr>
            <a:lvl2pPr marL="569913" indent="-285750">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Straight Connector 6"/>
          <p:cNvCxnSpPr/>
          <p:nvPr userDrawn="1"/>
        </p:nvCxnSpPr>
        <p:spPr>
          <a:xfrm>
            <a:off x="554182" y="381000"/>
            <a:ext cx="8171172" cy="0"/>
          </a:xfrm>
          <a:prstGeom prst="line">
            <a:avLst/>
          </a:prstGeom>
          <a:ln>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pic>
        <p:nvPicPr>
          <p:cNvPr id="9" name="Picture 8" descr="arrow_logo_black.wmf"/>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7765234" y="4584539"/>
            <a:ext cx="960120" cy="210312"/>
          </a:xfrm>
          <a:prstGeom prst="rect">
            <a:avLst/>
          </a:prstGeom>
        </p:spPr>
      </p:pic>
    </p:spTree>
    <p:extLst>
      <p:ext uri="{BB962C8B-B14F-4D97-AF65-F5344CB8AC3E}">
        <p14:creationId xmlns:p14="http://schemas.microsoft.com/office/powerpoint/2010/main" val="1838853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58637"/>
            <a:ext cx="4038600" cy="3035986"/>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58637"/>
            <a:ext cx="4038600" cy="3035986"/>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8" name="Straight Connector 7"/>
          <p:cNvCxnSpPr/>
          <p:nvPr userDrawn="1"/>
        </p:nvCxnSpPr>
        <p:spPr>
          <a:xfrm>
            <a:off x="554182" y="381000"/>
            <a:ext cx="8171172" cy="0"/>
          </a:xfrm>
          <a:prstGeom prst="line">
            <a:avLst/>
          </a:prstGeom>
          <a:ln>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pic>
        <p:nvPicPr>
          <p:cNvPr id="10" name="Picture 9" descr="arrow_logo_black.wmf"/>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7765234" y="4584539"/>
            <a:ext cx="960120" cy="210312"/>
          </a:xfrm>
          <a:prstGeom prst="rect">
            <a:avLst/>
          </a:prstGeom>
        </p:spPr>
      </p:pic>
    </p:spTree>
    <p:extLst>
      <p:ext uri="{BB962C8B-B14F-4D97-AF65-F5344CB8AC3E}">
        <p14:creationId xmlns:p14="http://schemas.microsoft.com/office/powerpoint/2010/main" val="51197262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58637"/>
            <a:ext cx="4038600" cy="3035986"/>
          </a:xfrm>
        </p:spPr>
        <p:txBody>
          <a:bodyPr>
            <a:normAutofit/>
          </a:bodyPr>
          <a:lstStyle>
            <a:lvl1pPr marL="0" indent="0">
              <a:buFontTx/>
              <a:buNone/>
              <a:defRPr sz="2000" b="0" i="0">
                <a:latin typeface="Theinhardt Medium"/>
                <a:cs typeface="Theinhardt Medium"/>
              </a:defRPr>
            </a:lvl1pPr>
            <a:lvl2pPr marL="457200" indent="-225425">
              <a:buFont typeface="Arial"/>
              <a:buChar char="•"/>
              <a:defRPr sz="1800"/>
            </a:lvl2pPr>
            <a:lvl3pPr marL="796925" indent="-223838">
              <a:buFont typeface="Lucida Grande"/>
              <a:buChar char="­"/>
              <a:defRPr sz="1600"/>
            </a:lvl3pPr>
            <a:lvl4pPr marL="1028700" indent="-231775">
              <a:buFont typeface="Arial"/>
              <a:buChar char="•"/>
              <a:defRPr sz="1400"/>
            </a:lvl4pPr>
            <a:lvl5pPr marL="1254125" indent="-225425">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58637"/>
            <a:ext cx="4038600" cy="3035986"/>
          </a:xfrm>
        </p:spPr>
        <p:txBody>
          <a:bodyPr>
            <a:normAutofit/>
          </a:bodyPr>
          <a:lstStyle>
            <a:lvl1pPr marL="0" indent="0">
              <a:buFontTx/>
              <a:buNone/>
              <a:defRPr sz="2000" b="0" i="0">
                <a:latin typeface="Theinhardt Medium"/>
                <a:cs typeface="Theinhardt Medium"/>
              </a:defRPr>
            </a:lvl1pPr>
            <a:lvl2pPr marL="457200" indent="-225425">
              <a:buFont typeface="Arial"/>
              <a:buChar char="•"/>
              <a:defRPr sz="1800"/>
            </a:lvl2pPr>
            <a:lvl3pPr marL="796925" indent="-223838">
              <a:buFont typeface="Lucida Grande"/>
              <a:buChar char="­"/>
              <a:defRPr sz="1600"/>
            </a:lvl3pPr>
            <a:lvl4pPr marL="1028700" indent="-231775">
              <a:buFont typeface="Arial"/>
              <a:buChar char="•"/>
              <a:defRPr sz="1400"/>
            </a:lvl4pPr>
            <a:lvl5pPr marL="1254125" indent="-225425">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traight Connector 7"/>
          <p:cNvCxnSpPr/>
          <p:nvPr userDrawn="1"/>
        </p:nvCxnSpPr>
        <p:spPr>
          <a:xfrm>
            <a:off x="554182" y="381000"/>
            <a:ext cx="8171172" cy="0"/>
          </a:xfrm>
          <a:prstGeom prst="line">
            <a:avLst/>
          </a:prstGeom>
          <a:ln>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pic>
        <p:nvPicPr>
          <p:cNvPr id="10" name="Picture 9" descr="arrow_logo_black.wmf"/>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7765234" y="4584539"/>
            <a:ext cx="960120" cy="210312"/>
          </a:xfrm>
          <a:prstGeom prst="rect">
            <a:avLst/>
          </a:prstGeom>
        </p:spPr>
      </p:pic>
    </p:spTree>
    <p:extLst>
      <p:ext uri="{BB962C8B-B14F-4D97-AF65-F5344CB8AC3E}">
        <p14:creationId xmlns:p14="http://schemas.microsoft.com/office/powerpoint/2010/main" val="18156267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6" name="Straight Connector 5"/>
          <p:cNvCxnSpPr/>
          <p:nvPr userDrawn="1"/>
        </p:nvCxnSpPr>
        <p:spPr>
          <a:xfrm>
            <a:off x="554182" y="381000"/>
            <a:ext cx="8171172" cy="0"/>
          </a:xfrm>
          <a:prstGeom prst="line">
            <a:avLst/>
          </a:prstGeom>
          <a:ln>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pic>
        <p:nvPicPr>
          <p:cNvPr id="9" name="Picture 8" descr="arrow_logo_black.wmf"/>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7765234" y="4584539"/>
            <a:ext cx="960120" cy="210312"/>
          </a:xfrm>
          <a:prstGeom prst="rect">
            <a:avLst/>
          </a:prstGeom>
        </p:spPr>
      </p:pic>
    </p:spTree>
    <p:extLst>
      <p:ext uri="{BB962C8B-B14F-4D97-AF65-F5344CB8AC3E}">
        <p14:creationId xmlns:p14="http://schemas.microsoft.com/office/powerpoint/2010/main" val="3323746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5" name="Straight Connector 4"/>
          <p:cNvCxnSpPr/>
          <p:nvPr userDrawn="1"/>
        </p:nvCxnSpPr>
        <p:spPr>
          <a:xfrm>
            <a:off x="554182" y="381000"/>
            <a:ext cx="8171172" cy="0"/>
          </a:xfrm>
          <a:prstGeom prst="line">
            <a:avLst/>
          </a:prstGeom>
          <a:ln>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pic>
        <p:nvPicPr>
          <p:cNvPr id="7" name="Picture 6" descr="arrow_logo_black.wmf"/>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7765234" y="4584539"/>
            <a:ext cx="960120" cy="210312"/>
          </a:xfrm>
          <a:prstGeom prst="rect">
            <a:avLst/>
          </a:prstGeom>
        </p:spPr>
      </p:pic>
    </p:spTree>
    <p:extLst>
      <p:ext uri="{BB962C8B-B14F-4D97-AF65-F5344CB8AC3E}">
        <p14:creationId xmlns:p14="http://schemas.microsoft.com/office/powerpoint/2010/main" val="4218811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9318" y="923366"/>
            <a:ext cx="4216036" cy="700737"/>
          </a:xfrm>
        </p:spPr>
        <p:txBody>
          <a:bodyPr anchor="t">
            <a:noAutofit/>
          </a:bodyPr>
          <a:lstStyle>
            <a:lvl1pPr algn="l">
              <a:defRPr sz="2400" b="1"/>
            </a:lvl1pPr>
          </a:lstStyle>
          <a:p>
            <a:r>
              <a:rPr lang="en-US" smtClean="0"/>
              <a:t>Click to edit Master title style</a:t>
            </a:r>
            <a:endParaRPr lang="en-US"/>
          </a:p>
        </p:txBody>
      </p:sp>
      <p:sp>
        <p:nvSpPr>
          <p:cNvPr id="3" name="Picture Placeholder 2"/>
          <p:cNvSpPr>
            <a:spLocks noGrp="1"/>
          </p:cNvSpPr>
          <p:nvPr>
            <p:ph type="pic" idx="1"/>
          </p:nvPr>
        </p:nvSpPr>
        <p:spPr>
          <a:xfrm>
            <a:off x="554182" y="1031081"/>
            <a:ext cx="3794606"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09318" y="1661114"/>
            <a:ext cx="4216036" cy="245606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8" name="Straight Connector 7"/>
          <p:cNvCxnSpPr/>
          <p:nvPr userDrawn="1"/>
        </p:nvCxnSpPr>
        <p:spPr>
          <a:xfrm>
            <a:off x="554182" y="381000"/>
            <a:ext cx="8171172" cy="0"/>
          </a:xfrm>
          <a:prstGeom prst="line">
            <a:avLst/>
          </a:prstGeom>
          <a:ln>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pic>
        <p:nvPicPr>
          <p:cNvPr id="10" name="Picture 9" descr="arrow_logo_black.wmf"/>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7765234" y="4584539"/>
            <a:ext cx="960120" cy="210312"/>
          </a:xfrm>
          <a:prstGeom prst="rect">
            <a:avLst/>
          </a:prstGeom>
        </p:spPr>
      </p:pic>
    </p:spTree>
    <p:extLst>
      <p:ext uri="{BB962C8B-B14F-4D97-AF65-F5344CB8AC3E}">
        <p14:creationId xmlns:p14="http://schemas.microsoft.com/office/powerpoint/2010/main" val="2330440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75408"/>
            <a:ext cx="8229600" cy="894774"/>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841500"/>
            <a:ext cx="8229600" cy="275312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850202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8" r:id="rId4"/>
    <p:sldLayoutId id="2147483654" r:id="rId5"/>
    <p:sldLayoutId id="2147483655" r:id="rId6"/>
    <p:sldLayoutId id="2147483657" r:id="rId7"/>
  </p:sldLayoutIdLst>
  <p:timing>
    <p:tnLst>
      <p:par>
        <p:cTn id="1" dur="indefinite" restart="never" nodeType="tmRoot"/>
      </p:par>
    </p:tnLst>
  </p:timing>
  <p:hf hdr="0" ftr="0" dt="0"/>
  <p:txStyles>
    <p:titleStyle>
      <a:lvl1pPr algn="l" defTabSz="457200" rtl="0" eaLnBrk="1" latinLnBrk="0" hangingPunct="1">
        <a:spcBef>
          <a:spcPct val="0"/>
        </a:spcBef>
        <a:buNone/>
        <a:defRPr sz="2400" b="0" i="0" kern="1200">
          <a:solidFill>
            <a:schemeClr val="tx1"/>
          </a:solidFill>
          <a:latin typeface="Theinhardt Medium"/>
          <a:ea typeface="+mj-ea"/>
          <a:cs typeface="Theinhardt Medium"/>
        </a:defRPr>
      </a:lvl1pPr>
    </p:titleStyle>
    <p:bodyStyle>
      <a:lvl1pPr marL="230188" indent="-230188" algn="l" defTabSz="457200" rtl="0" eaLnBrk="1" latinLnBrk="0" hangingPunct="1">
        <a:spcBef>
          <a:spcPts val="1000"/>
        </a:spcBef>
        <a:buFont typeface="Arial"/>
        <a:buChar char="•"/>
        <a:defRPr sz="2000" b="0" i="0" kern="1200">
          <a:solidFill>
            <a:schemeClr val="tx1"/>
          </a:solidFill>
          <a:latin typeface="Theinhardt Thin"/>
          <a:ea typeface="+mn-ea"/>
          <a:cs typeface="Theinhardt Thin"/>
        </a:defRPr>
      </a:lvl1pPr>
      <a:lvl2pPr marL="742950" indent="-285750" algn="l" defTabSz="457200" rtl="0" eaLnBrk="1" latinLnBrk="0" hangingPunct="1">
        <a:spcBef>
          <a:spcPct val="20000"/>
        </a:spcBef>
        <a:buFont typeface="Arial"/>
        <a:buChar char="–"/>
        <a:defRPr sz="1800" b="0" i="0" kern="1200">
          <a:solidFill>
            <a:schemeClr val="tx1"/>
          </a:solidFill>
          <a:latin typeface="Theinhardt Thin"/>
          <a:ea typeface="+mn-ea"/>
          <a:cs typeface="Theinhardt Thin"/>
        </a:defRPr>
      </a:lvl2pPr>
      <a:lvl3pPr marL="1143000" indent="-228600" algn="l" defTabSz="457200" rtl="0" eaLnBrk="1" latinLnBrk="0" hangingPunct="1">
        <a:spcBef>
          <a:spcPct val="20000"/>
        </a:spcBef>
        <a:buFont typeface="Arial"/>
        <a:buChar char="•"/>
        <a:defRPr sz="1600" b="0" i="0" kern="1200">
          <a:solidFill>
            <a:schemeClr val="tx1"/>
          </a:solidFill>
          <a:latin typeface="Theinhardt Thin"/>
          <a:ea typeface="+mn-ea"/>
          <a:cs typeface="Theinhardt Thin"/>
        </a:defRPr>
      </a:lvl3pPr>
      <a:lvl4pPr marL="1600200" indent="-228600" algn="l" defTabSz="457200" rtl="0" eaLnBrk="1" latinLnBrk="0" hangingPunct="1">
        <a:spcBef>
          <a:spcPct val="20000"/>
        </a:spcBef>
        <a:buFont typeface="Arial"/>
        <a:buChar char="–"/>
        <a:defRPr sz="1400" b="0" i="0" kern="1200">
          <a:solidFill>
            <a:schemeClr val="tx1"/>
          </a:solidFill>
          <a:latin typeface="Theinhardt Thin"/>
          <a:ea typeface="+mn-ea"/>
          <a:cs typeface="Theinhardt Thin"/>
        </a:defRPr>
      </a:lvl4pPr>
      <a:lvl5pPr marL="2057400" indent="-228600" algn="l" defTabSz="457200" rtl="0" eaLnBrk="1" latinLnBrk="0" hangingPunct="1">
        <a:spcBef>
          <a:spcPct val="20000"/>
        </a:spcBef>
        <a:buFont typeface="Arial"/>
        <a:buChar char="»"/>
        <a:defRPr sz="1400" b="0" i="0" kern="1200">
          <a:solidFill>
            <a:schemeClr val="tx1"/>
          </a:solidFill>
          <a:latin typeface="Theinhardt Thin"/>
          <a:ea typeface="+mn-ea"/>
          <a:cs typeface="Theinhardt Thi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intelpowered.ssd.hpe.com/"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lenovopress.com/lp0057-intel-p3700-nvme-enterprise-performance-pcie-ssds#server-support" TargetMode="External"/><Relationship Id="rId5" Type="http://schemas.openxmlformats.org/officeDocument/2006/relationships/image" Target="../media/image15.jpg"/><Relationship Id="rId4" Type="http://schemas.openxmlformats.org/officeDocument/2006/relationships/image" Target="../media/image14.jpg"/></Relationships>
</file>

<file path=ppt/slides/_rels/slide32.xml.rels><?xml version="1.0" encoding="UTF-8" standalone="yes"?>
<Relationships xmlns="http://schemas.openxmlformats.org/package/2006/relationships"><Relationship Id="rId3" Type="http://schemas.openxmlformats.org/officeDocument/2006/relationships/hyperlink" Target="http://www.intel.com/content/www/us/en/solid-state-drives/solid-state-drives-dc-p3520-series.html" TargetMode="External"/><Relationship Id="rId7" Type="http://schemas.openxmlformats.org/officeDocument/2006/relationships/hyperlink" Target="http://www.intel.com/content/www/us/en/solid-state-drives/solid-state-drives-dc-p3500-series.html"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www.intel.com/content/www/us/en/solid-state-drives/solid-state-drives-dc-p3600-series.html" TargetMode="External"/><Relationship Id="rId5" Type="http://schemas.openxmlformats.org/officeDocument/2006/relationships/hyperlink" Target="http://www.intel.com/content/www/us/en/solid-state-drives/solid-state-drives-dc-p3700-series.html" TargetMode="External"/><Relationship Id="rId4" Type="http://schemas.openxmlformats.org/officeDocument/2006/relationships/hyperlink" Target="http://www.intel.com/content/www/us/en/solid-state-drives/solid-state-drives-dc-p3608-series.html"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ctrTitle"/>
          </p:nvPr>
        </p:nvSpPr>
        <p:spPr>
          <a:xfrm>
            <a:off x="488731" y="1021556"/>
            <a:ext cx="8001000" cy="2266950"/>
          </a:xfrm>
        </p:spPr>
        <p:txBody>
          <a:bodyPr>
            <a:normAutofit/>
          </a:bodyPr>
          <a:lstStyle/>
          <a:p>
            <a:r>
              <a:rPr lang="en-US" sz="3200" b="1" dirty="0" smtClean="0"/>
              <a:t>Transitioning to NVMe/PCIe SSDs</a:t>
            </a:r>
            <a:endParaRPr lang="en-US" sz="3200" dirty="0">
              <a:latin typeface="Theinhardt Medium" charset="0"/>
            </a:endParaRPr>
          </a:p>
        </p:txBody>
      </p:sp>
      <p:sp>
        <p:nvSpPr>
          <p:cNvPr id="10242" name="Subtitle 2"/>
          <p:cNvSpPr>
            <a:spLocks noGrp="1"/>
          </p:cNvSpPr>
          <p:nvPr>
            <p:ph type="subTitle" idx="1"/>
          </p:nvPr>
        </p:nvSpPr>
        <p:spPr>
          <a:xfrm>
            <a:off x="488731" y="3413523"/>
            <a:ext cx="5859189" cy="815578"/>
          </a:xfrm>
        </p:spPr>
        <p:txBody>
          <a:bodyPr/>
          <a:lstStyle/>
          <a:p>
            <a:pPr eaLnBrk="1" hangingPunct="1"/>
            <a:r>
              <a:rPr lang="en-US" dirty="0" smtClean="0">
                <a:latin typeface="Theinhardt Thin" charset="0"/>
              </a:rPr>
              <a:t>2016 December 30</a:t>
            </a:r>
            <a:endParaRPr lang="en-US" dirty="0">
              <a:latin typeface="Theinhardt Thin" charset="0"/>
            </a:endParaRPr>
          </a:p>
        </p:txBody>
      </p:sp>
    </p:spTree>
    <p:extLst>
      <p:ext uri="{BB962C8B-B14F-4D97-AF65-F5344CB8AC3E}">
        <p14:creationId xmlns:p14="http://schemas.microsoft.com/office/powerpoint/2010/main" val="40907145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Host Bus Comparison</a:t>
            </a:r>
            <a:endParaRPr lang="en-US"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3007984495"/>
              </p:ext>
            </p:extLst>
          </p:nvPr>
        </p:nvGraphicFramePr>
        <p:xfrm>
          <a:off x="645459" y="2259106"/>
          <a:ext cx="7691717" cy="1452282"/>
        </p:xfrm>
        <a:graphic>
          <a:graphicData uri="http://schemas.openxmlformats.org/drawingml/2006/table">
            <a:tbl>
              <a:tblPr firstRow="1" firstCol="1" bandRow="1">
                <a:tableStyleId>{5C22544A-7EE6-4342-B048-85BDC9FD1C3A}</a:tableStyleId>
              </a:tblPr>
              <a:tblGrid>
                <a:gridCol w="1301095"/>
                <a:gridCol w="1260017"/>
                <a:gridCol w="1810802"/>
                <a:gridCol w="2188052"/>
                <a:gridCol w="1131751"/>
              </a:tblGrid>
              <a:tr h="402903">
                <a:tc>
                  <a:txBody>
                    <a:bodyPr/>
                    <a:lstStyle/>
                    <a:p>
                      <a:pPr marL="0" marR="0">
                        <a:lnSpc>
                          <a:spcPct val="110000"/>
                        </a:lnSpc>
                        <a:spcBef>
                          <a:spcPts val="0"/>
                        </a:spcBef>
                        <a:spcAft>
                          <a:spcPts val="600"/>
                        </a:spcAft>
                      </a:pPr>
                      <a:r>
                        <a:rPr lang="en-US" sz="1400" kern="1200" baseline="0" dirty="0">
                          <a:effectLst/>
                          <a:latin typeface="Arial" panose="020B0604020202020204" pitchFamily="34" charset="0"/>
                        </a:rPr>
                        <a:t>Type</a:t>
                      </a:r>
                      <a:endParaRPr lang="en-US" sz="1400"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0000"/>
                        </a:lnSpc>
                        <a:spcBef>
                          <a:spcPts val="0"/>
                        </a:spcBef>
                        <a:spcAft>
                          <a:spcPts val="600"/>
                        </a:spcAft>
                      </a:pPr>
                      <a:r>
                        <a:rPr lang="en-US" sz="1400" kern="1200" baseline="0" dirty="0">
                          <a:effectLst/>
                          <a:latin typeface="Arial" panose="020B0604020202020204" pitchFamily="34" charset="0"/>
                        </a:rPr>
                        <a:t>Speed</a:t>
                      </a:r>
                      <a:endParaRPr lang="en-US" sz="1400"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0000"/>
                        </a:lnSpc>
                        <a:spcBef>
                          <a:spcPts val="0"/>
                        </a:spcBef>
                        <a:spcAft>
                          <a:spcPts val="600"/>
                        </a:spcAft>
                      </a:pPr>
                      <a:r>
                        <a:rPr lang="en-US" sz="1400" kern="1200" baseline="0" dirty="0">
                          <a:effectLst/>
                          <a:latin typeface="Arial" panose="020B0604020202020204" pitchFamily="34" charset="0"/>
                        </a:rPr>
                        <a:t>Disk Drive Attach</a:t>
                      </a:r>
                      <a:endParaRPr lang="en-US" sz="1400"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0000"/>
                        </a:lnSpc>
                        <a:spcBef>
                          <a:spcPts val="0"/>
                        </a:spcBef>
                        <a:spcAft>
                          <a:spcPts val="600"/>
                        </a:spcAft>
                      </a:pPr>
                      <a:r>
                        <a:rPr lang="en-US" sz="1400" kern="1200" baseline="0" dirty="0">
                          <a:effectLst/>
                          <a:latin typeface="Arial" panose="020B0604020202020204" pitchFamily="34" charset="0"/>
                        </a:rPr>
                        <a:t>Data Paths</a:t>
                      </a:r>
                      <a:endParaRPr lang="en-US" sz="1400"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0000"/>
                        </a:lnSpc>
                        <a:spcBef>
                          <a:spcPts val="0"/>
                        </a:spcBef>
                        <a:spcAft>
                          <a:spcPts val="600"/>
                        </a:spcAft>
                      </a:pPr>
                      <a:r>
                        <a:rPr lang="en-US" sz="1400" kern="1200" baseline="0" dirty="0">
                          <a:effectLst/>
                          <a:latin typeface="Arial" panose="020B0604020202020204" pitchFamily="34" charset="0"/>
                        </a:rPr>
                        <a:t>Type</a:t>
                      </a:r>
                      <a:endParaRPr lang="en-US" sz="1400"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349793">
                <a:tc>
                  <a:txBody>
                    <a:bodyPr/>
                    <a:lstStyle/>
                    <a:p>
                      <a:pPr marL="0" marR="0">
                        <a:lnSpc>
                          <a:spcPct val="110000"/>
                        </a:lnSpc>
                        <a:spcBef>
                          <a:spcPts val="0"/>
                        </a:spcBef>
                        <a:spcAft>
                          <a:spcPts val="0"/>
                        </a:spcAft>
                      </a:pPr>
                      <a:r>
                        <a:rPr lang="en-US" sz="1400" kern="1200" baseline="0" dirty="0">
                          <a:effectLst/>
                          <a:latin typeface="Arial" panose="020B0604020202020204" pitchFamily="34" charset="0"/>
                        </a:rPr>
                        <a:t>PCIe</a:t>
                      </a:r>
                      <a:endParaRPr lang="en-US" sz="1400"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0000"/>
                        </a:lnSpc>
                        <a:spcBef>
                          <a:spcPts val="0"/>
                        </a:spcBef>
                        <a:spcAft>
                          <a:spcPts val="0"/>
                        </a:spcAft>
                      </a:pPr>
                      <a:r>
                        <a:rPr lang="en-US" sz="1400" kern="1200" baseline="0" dirty="0">
                          <a:effectLst/>
                          <a:latin typeface="Arial" panose="020B0604020202020204" pitchFamily="34" charset="0"/>
                        </a:rPr>
                        <a:t>~</a:t>
                      </a:r>
                      <a:r>
                        <a:rPr lang="en-US" sz="1400" kern="1200" baseline="0" dirty="0" smtClean="0">
                          <a:effectLst/>
                          <a:latin typeface="Arial" panose="020B0604020202020204" pitchFamily="34" charset="0"/>
                        </a:rPr>
                        <a:t>3.94 GBps</a:t>
                      </a:r>
                      <a:endParaRPr lang="en-US" sz="1400"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0000"/>
                        </a:lnSpc>
                        <a:spcBef>
                          <a:spcPts val="0"/>
                        </a:spcBef>
                        <a:spcAft>
                          <a:spcPts val="0"/>
                        </a:spcAft>
                      </a:pPr>
                      <a:r>
                        <a:rPr lang="en-US" sz="1400" kern="1200" baseline="0" dirty="0">
                          <a:effectLst/>
                          <a:latin typeface="Arial" panose="020B0604020202020204" pitchFamily="34" charset="0"/>
                        </a:rPr>
                        <a:t>Internal </a:t>
                      </a:r>
                      <a:endParaRPr lang="en-US" sz="1400"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0000"/>
                        </a:lnSpc>
                        <a:spcBef>
                          <a:spcPts val="0"/>
                        </a:spcBef>
                        <a:spcAft>
                          <a:spcPts val="0"/>
                        </a:spcAft>
                      </a:pPr>
                      <a:r>
                        <a:rPr lang="en-US" sz="1400" kern="1200" baseline="0" dirty="0">
                          <a:effectLst/>
                          <a:latin typeface="Arial" panose="020B0604020202020204" pitchFamily="34" charset="0"/>
                        </a:rPr>
                        <a:t>Four lanes/data paths</a:t>
                      </a:r>
                      <a:endParaRPr lang="en-US" sz="1400"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0000"/>
                        </a:lnSpc>
                        <a:spcBef>
                          <a:spcPts val="0"/>
                        </a:spcBef>
                        <a:spcAft>
                          <a:spcPts val="0"/>
                        </a:spcAft>
                      </a:pPr>
                      <a:r>
                        <a:rPr lang="en-US" sz="1400" kern="1200" baseline="0" dirty="0" smtClean="0">
                          <a:effectLst/>
                          <a:latin typeface="Arial" panose="020B0604020202020204" pitchFamily="34" charset="0"/>
                        </a:rPr>
                        <a:t>    Gen </a:t>
                      </a:r>
                      <a:r>
                        <a:rPr lang="en-US" sz="1400" kern="1200" baseline="0" dirty="0">
                          <a:effectLst/>
                          <a:latin typeface="Arial" panose="020B0604020202020204" pitchFamily="34" charset="0"/>
                        </a:rPr>
                        <a:t>3 </a:t>
                      </a:r>
                      <a:endParaRPr lang="en-US" sz="1400"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349793">
                <a:tc>
                  <a:txBody>
                    <a:bodyPr/>
                    <a:lstStyle/>
                    <a:p>
                      <a:pPr marL="0" marR="0">
                        <a:lnSpc>
                          <a:spcPct val="110000"/>
                        </a:lnSpc>
                        <a:spcBef>
                          <a:spcPts val="0"/>
                        </a:spcBef>
                        <a:spcAft>
                          <a:spcPts val="0"/>
                        </a:spcAft>
                      </a:pPr>
                      <a:r>
                        <a:rPr lang="en-US" sz="1400" kern="1200" baseline="0" dirty="0">
                          <a:effectLst/>
                          <a:latin typeface="Arial" panose="020B0604020202020204" pitchFamily="34" charset="0"/>
                        </a:rPr>
                        <a:t>SAS</a:t>
                      </a:r>
                      <a:endParaRPr lang="en-US" sz="1400"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0000"/>
                        </a:lnSpc>
                        <a:spcBef>
                          <a:spcPts val="0"/>
                        </a:spcBef>
                        <a:spcAft>
                          <a:spcPts val="0"/>
                        </a:spcAft>
                      </a:pPr>
                      <a:r>
                        <a:rPr lang="en-US" sz="1400" kern="1200" baseline="0" dirty="0">
                          <a:effectLst/>
                          <a:latin typeface="Arial" panose="020B0604020202020204" pitchFamily="34" charset="0"/>
                        </a:rPr>
                        <a:t>~</a:t>
                      </a:r>
                      <a:r>
                        <a:rPr lang="en-US" sz="1400" kern="1200" baseline="0" dirty="0" smtClean="0">
                          <a:effectLst/>
                          <a:latin typeface="Arial" panose="020B0604020202020204" pitchFamily="34" charset="0"/>
                        </a:rPr>
                        <a:t>1.50 GBps</a:t>
                      </a:r>
                      <a:endParaRPr lang="en-US" sz="1400"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0000"/>
                        </a:lnSpc>
                        <a:spcBef>
                          <a:spcPts val="0"/>
                        </a:spcBef>
                        <a:spcAft>
                          <a:spcPts val="0"/>
                        </a:spcAft>
                      </a:pPr>
                      <a:r>
                        <a:rPr lang="en-US" sz="1400" kern="1200" baseline="0" dirty="0">
                          <a:effectLst/>
                          <a:latin typeface="Arial" panose="020B0604020202020204" pitchFamily="34" charset="0"/>
                        </a:rPr>
                        <a:t>Internal &amp; External</a:t>
                      </a:r>
                      <a:endParaRPr lang="en-US" sz="1400"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0000"/>
                        </a:lnSpc>
                        <a:spcBef>
                          <a:spcPts val="0"/>
                        </a:spcBef>
                        <a:spcAft>
                          <a:spcPts val="0"/>
                        </a:spcAft>
                      </a:pPr>
                      <a:r>
                        <a:rPr lang="en-US" sz="1400" kern="1200" baseline="0" dirty="0">
                          <a:effectLst/>
                          <a:latin typeface="Arial" panose="020B0604020202020204" pitchFamily="34" charset="0"/>
                        </a:rPr>
                        <a:t>Two data paths</a:t>
                      </a:r>
                      <a:endParaRPr lang="en-US" sz="1400"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0000"/>
                        </a:lnSpc>
                        <a:spcBef>
                          <a:spcPts val="0"/>
                        </a:spcBef>
                        <a:spcAft>
                          <a:spcPts val="0"/>
                        </a:spcAft>
                      </a:pPr>
                      <a:r>
                        <a:rPr lang="en-US" sz="1400" kern="1200" baseline="0" dirty="0" smtClean="0">
                          <a:effectLst/>
                          <a:latin typeface="Arial" panose="020B0604020202020204" pitchFamily="34" charset="0"/>
                        </a:rPr>
                        <a:t>12 GBps </a:t>
                      </a:r>
                      <a:endParaRPr lang="en-US" sz="1400"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349793">
                <a:tc>
                  <a:txBody>
                    <a:bodyPr/>
                    <a:lstStyle/>
                    <a:p>
                      <a:pPr marL="0" marR="0">
                        <a:lnSpc>
                          <a:spcPct val="110000"/>
                        </a:lnSpc>
                        <a:spcBef>
                          <a:spcPts val="0"/>
                        </a:spcBef>
                        <a:spcAft>
                          <a:spcPts val="0"/>
                        </a:spcAft>
                      </a:pPr>
                      <a:r>
                        <a:rPr lang="en-US" sz="1400" kern="1200" baseline="0" dirty="0">
                          <a:effectLst/>
                          <a:latin typeface="Arial" panose="020B0604020202020204" pitchFamily="34" charset="0"/>
                        </a:rPr>
                        <a:t>SATA</a:t>
                      </a:r>
                      <a:endParaRPr lang="en-US" sz="1400"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0000"/>
                        </a:lnSpc>
                        <a:spcBef>
                          <a:spcPts val="0"/>
                        </a:spcBef>
                        <a:spcAft>
                          <a:spcPts val="0"/>
                        </a:spcAft>
                      </a:pPr>
                      <a:r>
                        <a:rPr lang="en-US" sz="1400" kern="1200" baseline="0" dirty="0" smtClean="0">
                          <a:effectLst/>
                          <a:latin typeface="Arial" panose="020B0604020202020204" pitchFamily="34" charset="0"/>
                        </a:rPr>
                        <a:t>~0.50 GBps</a:t>
                      </a:r>
                      <a:endParaRPr lang="en-US" sz="1400"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0000"/>
                        </a:lnSpc>
                        <a:spcBef>
                          <a:spcPts val="0"/>
                        </a:spcBef>
                        <a:spcAft>
                          <a:spcPts val="0"/>
                        </a:spcAft>
                      </a:pPr>
                      <a:r>
                        <a:rPr lang="en-US" sz="1400" kern="1200" baseline="0" dirty="0">
                          <a:effectLst/>
                          <a:latin typeface="Arial" panose="020B0604020202020204" pitchFamily="34" charset="0"/>
                        </a:rPr>
                        <a:t>Internal</a:t>
                      </a:r>
                      <a:endParaRPr lang="en-US" sz="1400"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0000"/>
                        </a:lnSpc>
                        <a:spcBef>
                          <a:spcPts val="0"/>
                        </a:spcBef>
                        <a:spcAft>
                          <a:spcPts val="0"/>
                        </a:spcAft>
                      </a:pPr>
                      <a:r>
                        <a:rPr lang="en-US" sz="1400" kern="1200" baseline="0" dirty="0">
                          <a:effectLst/>
                          <a:latin typeface="Arial" panose="020B0604020202020204" pitchFamily="34" charset="0"/>
                        </a:rPr>
                        <a:t>Single lane/data path</a:t>
                      </a:r>
                      <a:endParaRPr lang="en-US" sz="1400"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0000"/>
                        </a:lnSpc>
                        <a:spcBef>
                          <a:spcPts val="0"/>
                        </a:spcBef>
                        <a:spcAft>
                          <a:spcPts val="0"/>
                        </a:spcAft>
                      </a:pPr>
                      <a:r>
                        <a:rPr lang="en-US" sz="1400" kern="1200" baseline="0" dirty="0" smtClean="0">
                          <a:effectLst/>
                          <a:latin typeface="Arial" panose="020B0604020202020204" pitchFamily="34" charset="0"/>
                        </a:rPr>
                        <a:t>  6 GBps</a:t>
                      </a:r>
                      <a:endParaRPr lang="en-US" sz="1400"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8897168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NVMe/PCIe More than 2x as Efficient than SATA and SAS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661776565"/>
              </p:ext>
            </p:extLst>
          </p:nvPr>
        </p:nvGraphicFramePr>
        <p:xfrm>
          <a:off x="457200" y="1749425"/>
          <a:ext cx="8229600" cy="30269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41867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NVMe/PCIe uses about 50% less CPU Resources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09811567"/>
              </p:ext>
            </p:extLst>
          </p:nvPr>
        </p:nvGraphicFramePr>
        <p:xfrm>
          <a:off x="457200" y="1749425"/>
          <a:ext cx="8229600" cy="28098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39067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PCIe/NVMe Storage Should be Recommended</a:t>
            </a:r>
            <a:endParaRPr lang="en-US" dirty="0"/>
          </a:p>
        </p:txBody>
      </p:sp>
      <p:sp>
        <p:nvSpPr>
          <p:cNvPr id="3" name="Content Placeholder 2"/>
          <p:cNvSpPr>
            <a:spLocks noGrp="1"/>
          </p:cNvSpPr>
          <p:nvPr>
            <p:ph idx="1"/>
          </p:nvPr>
        </p:nvSpPr>
        <p:spPr/>
        <p:txBody>
          <a:bodyPr>
            <a:normAutofit/>
          </a:bodyPr>
          <a:lstStyle/>
          <a:p>
            <a:r>
              <a:rPr lang="en-US" b="1" dirty="0" smtClean="0"/>
              <a:t>Where Increased Responsiveness and Performance outweigh the Price Premium of PCIe/NVMe Storage</a:t>
            </a:r>
          </a:p>
          <a:p>
            <a:r>
              <a:rPr lang="en-US" dirty="0" smtClean="0"/>
              <a:t>Ideal </a:t>
            </a:r>
            <a:r>
              <a:rPr lang="en-US" dirty="0"/>
              <a:t>for any </a:t>
            </a:r>
            <a:r>
              <a:rPr lang="en-US" dirty="0" smtClean="0"/>
              <a:t>Data-heavy</a:t>
            </a:r>
            <a:r>
              <a:rPr lang="en-US" dirty="0"/>
              <a:t>, </a:t>
            </a:r>
            <a:r>
              <a:rPr lang="en-US" dirty="0" smtClean="0"/>
              <a:t>Low-latency Content </a:t>
            </a:r>
          </a:p>
          <a:p>
            <a:r>
              <a:rPr lang="en-US" dirty="0" smtClean="0"/>
              <a:t>Where Data is Local &amp; Dedicated to the Server</a:t>
            </a:r>
          </a:p>
          <a:p>
            <a:r>
              <a:rPr lang="en-US" dirty="0" smtClean="0"/>
              <a:t>Applications such as OLAP, OLTP, and Video</a:t>
            </a:r>
          </a:p>
          <a:p>
            <a:r>
              <a:rPr lang="en-US" dirty="0" smtClean="0"/>
              <a:t>Not Recommended as a Boot Drive</a:t>
            </a:r>
          </a:p>
          <a:p>
            <a:pPr lvl="1"/>
            <a:r>
              <a:rPr lang="en-US" dirty="0" smtClean="0"/>
              <a:t>L</a:t>
            </a:r>
            <a:r>
              <a:rPr lang="en-US" dirty="0"/>
              <a:t>ower cost SATA  </a:t>
            </a:r>
            <a:r>
              <a:rPr lang="en-US" dirty="0" smtClean="0"/>
              <a:t>SSDs are Adequate/Less Expensive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1618" y="2213579"/>
            <a:ext cx="1881963" cy="1881963"/>
          </a:xfrm>
          <a:prstGeom prst="rect">
            <a:avLst/>
          </a:prstGeom>
        </p:spPr>
      </p:pic>
    </p:spTree>
    <p:extLst>
      <p:ext uri="{BB962C8B-B14F-4D97-AF65-F5344CB8AC3E}">
        <p14:creationId xmlns:p14="http://schemas.microsoft.com/office/powerpoint/2010/main" val="25303289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1219" y="1253069"/>
            <a:ext cx="3742660" cy="3311345"/>
          </a:xfrm>
          <a:prstGeom prst="rect">
            <a:avLst/>
          </a:prstGeom>
        </p:spPr>
      </p:pic>
      <p:sp>
        <p:nvSpPr>
          <p:cNvPr id="2" name="Title 1"/>
          <p:cNvSpPr>
            <a:spLocks noGrp="1"/>
          </p:cNvSpPr>
          <p:nvPr>
            <p:ph type="title"/>
          </p:nvPr>
        </p:nvSpPr>
        <p:spPr/>
        <p:txBody>
          <a:bodyPr/>
          <a:lstStyle/>
          <a:p>
            <a:r>
              <a:rPr lang="en-US" dirty="0" smtClean="0"/>
              <a:t>Perfect Fit - PCIe/NVMe SSDs as Cache or Tiered Storage</a:t>
            </a:r>
            <a:endParaRPr lang="en-US" dirty="0"/>
          </a:p>
        </p:txBody>
      </p:sp>
      <p:sp>
        <p:nvSpPr>
          <p:cNvPr id="3" name="Content Placeholder 2"/>
          <p:cNvSpPr>
            <a:spLocks noGrp="1"/>
          </p:cNvSpPr>
          <p:nvPr>
            <p:ph idx="1"/>
          </p:nvPr>
        </p:nvSpPr>
        <p:spPr>
          <a:xfrm>
            <a:off x="457200" y="1749137"/>
            <a:ext cx="7474688" cy="2810849"/>
          </a:xfrm>
        </p:spPr>
        <p:txBody>
          <a:bodyPr>
            <a:normAutofit fontScale="77500" lnSpcReduction="20000"/>
          </a:bodyPr>
          <a:lstStyle/>
          <a:p>
            <a:pPr marL="0" indent="0">
              <a:buNone/>
            </a:pPr>
            <a:r>
              <a:rPr lang="en-US" dirty="0" smtClean="0"/>
              <a:t>Caching - Active Data Copy Between Application and Storage</a:t>
            </a:r>
          </a:p>
          <a:p>
            <a:pPr lvl="1"/>
            <a:r>
              <a:rPr lang="en-US" dirty="0" smtClean="0"/>
              <a:t>Provides Fast Storage Buffer between Application and Slower Storage</a:t>
            </a:r>
          </a:p>
          <a:p>
            <a:pPr lvl="1"/>
            <a:r>
              <a:rPr lang="en-US" dirty="0" smtClean="0"/>
              <a:t>Can Incrementally Accelerate I/O for Applications</a:t>
            </a:r>
          </a:p>
          <a:p>
            <a:pPr marL="0" indent="0">
              <a:buNone/>
            </a:pPr>
            <a:r>
              <a:rPr lang="en-US" dirty="0" smtClean="0"/>
              <a:t>Automated Storage Tiering - Moves Data Based on Data Activity</a:t>
            </a:r>
          </a:p>
          <a:p>
            <a:pPr lvl="1"/>
            <a:r>
              <a:rPr lang="en-US" dirty="0" smtClean="0"/>
              <a:t>“Hot”/Frequently Accessed Data</a:t>
            </a:r>
          </a:p>
          <a:p>
            <a:pPr lvl="2"/>
            <a:r>
              <a:rPr lang="en-US" dirty="0" smtClean="0"/>
              <a:t>Moved to Fastest, Most Expensive Storage </a:t>
            </a:r>
          </a:p>
          <a:p>
            <a:pPr lvl="2"/>
            <a:r>
              <a:rPr lang="en-US" dirty="0" smtClean="0"/>
              <a:t>Recommendation: PCIe/NVMe SSDs</a:t>
            </a:r>
          </a:p>
          <a:p>
            <a:pPr lvl="1"/>
            <a:r>
              <a:rPr lang="en-US" dirty="0" smtClean="0"/>
              <a:t>“Warm”/Less Frequently Accessed Data </a:t>
            </a:r>
          </a:p>
          <a:p>
            <a:pPr lvl="2"/>
            <a:r>
              <a:rPr lang="en-US" dirty="0" smtClean="0"/>
              <a:t>moved to Slower, Less Expensive Storage</a:t>
            </a:r>
          </a:p>
          <a:p>
            <a:pPr lvl="2"/>
            <a:r>
              <a:rPr lang="en-US" dirty="0" smtClean="0"/>
              <a:t>Recommendation: SAS or SATA SSDs</a:t>
            </a:r>
          </a:p>
          <a:p>
            <a:pPr lvl="1"/>
            <a:r>
              <a:rPr lang="en-US" dirty="0" smtClean="0"/>
              <a:t>“Cold”/Even Less Frequently Accessed Data</a:t>
            </a:r>
          </a:p>
          <a:p>
            <a:pPr lvl="2"/>
            <a:r>
              <a:rPr lang="en-US" dirty="0" smtClean="0"/>
              <a:t>Moved to Slowest, Least Expensive Storage </a:t>
            </a:r>
          </a:p>
          <a:p>
            <a:pPr lvl="2"/>
            <a:r>
              <a:rPr lang="en-US" dirty="0" smtClean="0"/>
              <a:t>Recommendation: HDDs	</a:t>
            </a:r>
            <a:endParaRPr lang="en-US" dirty="0"/>
          </a:p>
        </p:txBody>
      </p:sp>
    </p:spTree>
    <p:extLst>
      <p:ext uri="{BB962C8B-B14F-4D97-AF65-F5344CB8AC3E}">
        <p14:creationId xmlns:p14="http://schemas.microsoft.com/office/powerpoint/2010/main" val="3071198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Applications to Target</a:t>
            </a:r>
            <a:endParaRPr lang="en-US" dirty="0"/>
          </a:p>
        </p:txBody>
      </p:sp>
      <p:sp>
        <p:nvSpPr>
          <p:cNvPr id="3" name="Content Placeholder 2"/>
          <p:cNvSpPr>
            <a:spLocks noGrp="1"/>
          </p:cNvSpPr>
          <p:nvPr>
            <p:ph sz="half" idx="1"/>
          </p:nvPr>
        </p:nvSpPr>
        <p:spPr/>
        <p:txBody>
          <a:bodyPr>
            <a:normAutofit fontScale="85000" lnSpcReduction="10000"/>
          </a:bodyPr>
          <a:lstStyle/>
          <a:p>
            <a:r>
              <a:rPr lang="en-US" b="1" dirty="0" smtClean="0"/>
              <a:t>Online Transaction Processing	</a:t>
            </a:r>
          </a:p>
          <a:p>
            <a:pPr marL="342900" indent="-342900">
              <a:buFont typeface="Arial" panose="020B0604020202020204" pitchFamily="34" charset="0"/>
              <a:buChar char="•"/>
            </a:pPr>
            <a:r>
              <a:rPr lang="en-US" dirty="0" smtClean="0"/>
              <a:t>Analytics</a:t>
            </a:r>
          </a:p>
          <a:p>
            <a:pPr marL="342900" indent="-342900">
              <a:buFont typeface="Arial" panose="020B0604020202020204" pitchFamily="34" charset="0"/>
              <a:buChar char="•"/>
            </a:pPr>
            <a:r>
              <a:rPr lang="en-US" dirty="0" smtClean="0"/>
              <a:t>Content Delivery</a:t>
            </a:r>
          </a:p>
          <a:p>
            <a:pPr marL="342900" indent="-342900">
              <a:buFont typeface="Arial" panose="020B0604020202020204" pitchFamily="34" charset="0"/>
              <a:buChar char="•"/>
            </a:pPr>
            <a:r>
              <a:rPr lang="en-US" dirty="0" smtClean="0"/>
              <a:t>Streaming Media, VOD</a:t>
            </a:r>
          </a:p>
          <a:p>
            <a:pPr marL="342900" indent="-342900">
              <a:buFont typeface="Arial" panose="020B0604020202020204" pitchFamily="34" charset="0"/>
              <a:buChar char="•"/>
            </a:pPr>
            <a:r>
              <a:rPr lang="en-US" dirty="0" smtClean="0"/>
              <a:t>Database Query Acceleration</a:t>
            </a:r>
          </a:p>
          <a:p>
            <a:pPr marL="342900" indent="-342900">
              <a:buFont typeface="Arial" panose="020B0604020202020204" pitchFamily="34" charset="0"/>
              <a:buChar char="•"/>
            </a:pPr>
            <a:r>
              <a:rPr lang="en-US" dirty="0" smtClean="0"/>
              <a:t>Gaming</a:t>
            </a:r>
          </a:p>
          <a:p>
            <a:pPr marL="342900" indent="-342900">
              <a:buFont typeface="Arial" panose="020B0604020202020204" pitchFamily="34" charset="0"/>
              <a:buChar char="•"/>
            </a:pPr>
            <a:r>
              <a:rPr lang="en-US" dirty="0" smtClean="0"/>
              <a:t>Video Surveillance</a:t>
            </a:r>
          </a:p>
          <a:p>
            <a:endParaRPr lang="en-US" dirty="0"/>
          </a:p>
        </p:txBody>
      </p:sp>
      <p:sp>
        <p:nvSpPr>
          <p:cNvPr id="4" name="Content Placeholder 3"/>
          <p:cNvSpPr>
            <a:spLocks noGrp="1"/>
          </p:cNvSpPr>
          <p:nvPr>
            <p:ph sz="half" idx="2"/>
          </p:nvPr>
        </p:nvSpPr>
        <p:spPr/>
        <p:txBody>
          <a:bodyPr>
            <a:normAutofit fontScale="85000" lnSpcReduction="10000"/>
          </a:bodyPr>
          <a:lstStyle/>
          <a:p>
            <a:r>
              <a:rPr lang="en-US" b="1" dirty="0"/>
              <a:t>Online </a:t>
            </a:r>
            <a:r>
              <a:rPr lang="en-US" b="1" dirty="0" smtClean="0"/>
              <a:t>Analytical Processing</a:t>
            </a:r>
            <a:r>
              <a:rPr lang="en-US" b="1" dirty="0"/>
              <a:t>	</a:t>
            </a:r>
          </a:p>
          <a:p>
            <a:pPr marL="342900" indent="-342900">
              <a:buFont typeface="Arial" panose="020B0604020202020204" pitchFamily="34" charset="0"/>
              <a:buChar char="•"/>
            </a:pPr>
            <a:r>
              <a:rPr lang="en-US" dirty="0" smtClean="0"/>
              <a:t>HPC Applications</a:t>
            </a:r>
          </a:p>
          <a:p>
            <a:pPr marL="342900" indent="-342900">
              <a:buFont typeface="Arial" panose="020B0604020202020204" pitchFamily="34" charset="0"/>
              <a:buChar char="•"/>
            </a:pPr>
            <a:r>
              <a:rPr lang="en-US" dirty="0" smtClean="0"/>
              <a:t>Business Intelligence</a:t>
            </a:r>
          </a:p>
          <a:p>
            <a:pPr marL="342900" indent="-342900">
              <a:buFont typeface="Arial" panose="020B0604020202020204" pitchFamily="34" charset="0"/>
              <a:buChar char="•"/>
            </a:pPr>
            <a:r>
              <a:rPr lang="en-US" dirty="0" smtClean="0"/>
              <a:t>Batch Processing</a:t>
            </a:r>
          </a:p>
          <a:p>
            <a:pPr marL="342900" indent="-342900">
              <a:buFont typeface="Arial" panose="020B0604020202020204" pitchFamily="34" charset="0"/>
              <a:buChar char="•"/>
            </a:pPr>
            <a:r>
              <a:rPr lang="en-US" dirty="0" smtClean="0"/>
              <a:t>Data Warehouse &amp; Reporting</a:t>
            </a:r>
          </a:p>
          <a:p>
            <a:pPr marL="342900" indent="-342900">
              <a:buFont typeface="Arial" panose="020B0604020202020204" pitchFamily="34" charset="0"/>
              <a:buChar char="•"/>
            </a:pPr>
            <a:r>
              <a:rPr lang="en-US" dirty="0" smtClean="0"/>
              <a:t>ERP Systems</a:t>
            </a:r>
          </a:p>
          <a:p>
            <a:pPr marL="342900" indent="-342900">
              <a:buFont typeface="Arial" panose="020B0604020202020204" pitchFamily="34" charset="0"/>
              <a:buChar char="•"/>
            </a:pPr>
            <a:r>
              <a:rPr lang="en-US" dirty="0" smtClean="0"/>
              <a:t>High Transaction Processing</a:t>
            </a:r>
          </a:p>
          <a:p>
            <a:pPr marL="342900" indent="-342900">
              <a:buFont typeface="Arial" panose="020B0604020202020204" pitchFamily="34" charset="0"/>
              <a:buChar char="•"/>
            </a:pPr>
            <a:r>
              <a:rPr lang="en-US" dirty="0" smtClean="0"/>
              <a:t>Massive Data Feeds &amp; Reporting</a:t>
            </a:r>
          </a:p>
        </p:txBody>
      </p:sp>
      <p:pic>
        <p:nvPicPr>
          <p:cNvPr id="5" name="Picture 4"/>
          <p:cNvPicPr>
            <a:picLocks noChangeAspect="1"/>
          </p:cNvPicPr>
          <p:nvPr/>
        </p:nvPicPr>
        <p:blipFill>
          <a:blip r:embed="rId3"/>
          <a:stretch>
            <a:fillRect/>
          </a:stretch>
        </p:blipFill>
        <p:spPr>
          <a:xfrm>
            <a:off x="1278829" y="4252732"/>
            <a:ext cx="2740278" cy="464568"/>
          </a:xfrm>
          <a:prstGeom prst="rect">
            <a:avLst/>
          </a:prstGeom>
        </p:spPr>
      </p:pic>
    </p:spTree>
    <p:extLst>
      <p:ext uri="{BB962C8B-B14F-4D97-AF65-F5344CB8AC3E}">
        <p14:creationId xmlns:p14="http://schemas.microsoft.com/office/powerpoint/2010/main" val="1900191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NVMe/PCIe </a:t>
            </a:r>
            <a:r>
              <a:rPr lang="en-US" dirty="0"/>
              <a:t>is the Fastest, Lowest Latency SSD Server Storage</a:t>
            </a:r>
            <a:r>
              <a:rPr lang="en-US" b="1" dirty="0"/>
              <a:t/>
            </a:r>
            <a:br>
              <a:rPr lang="en-US" b="1" dirty="0"/>
            </a:br>
            <a:endParaRPr lang="en-US" dirty="0"/>
          </a:p>
        </p:txBody>
      </p:sp>
      <p:sp>
        <p:nvSpPr>
          <p:cNvPr id="3" name="Content Placeholder 2"/>
          <p:cNvSpPr>
            <a:spLocks noGrp="1"/>
          </p:cNvSpPr>
          <p:nvPr>
            <p:ph idx="1"/>
          </p:nvPr>
        </p:nvSpPr>
        <p:spPr>
          <a:xfrm>
            <a:off x="2881424" y="1749137"/>
            <a:ext cx="5613990" cy="2810849"/>
          </a:xfrm>
        </p:spPr>
        <p:txBody>
          <a:bodyPr/>
          <a:lstStyle/>
          <a:p>
            <a:r>
              <a:rPr lang="en-US" dirty="0" smtClean="0"/>
              <a:t>Developed Specifically for SSD Storage</a:t>
            </a:r>
          </a:p>
          <a:p>
            <a:r>
              <a:rPr lang="en-US" dirty="0" smtClean="0"/>
              <a:t>High Performance, Low Latency SSD Storage</a:t>
            </a:r>
          </a:p>
          <a:p>
            <a:r>
              <a:rPr lang="en-US" dirty="0" smtClean="0"/>
              <a:t>When Compared to SATA and SAS</a:t>
            </a:r>
          </a:p>
          <a:p>
            <a:pPr lvl="1"/>
            <a:r>
              <a:rPr lang="en-US" dirty="0" smtClean="0"/>
              <a:t>NVMe is More </a:t>
            </a:r>
            <a:r>
              <a:rPr lang="en-US" dirty="0"/>
              <a:t>than 2x as Efficient </a:t>
            </a:r>
            <a:endParaRPr lang="en-US" dirty="0" smtClean="0"/>
          </a:p>
          <a:p>
            <a:pPr lvl="1"/>
            <a:r>
              <a:rPr lang="en-US" dirty="0" smtClean="0"/>
              <a:t>NVMe Uses about </a:t>
            </a:r>
            <a:r>
              <a:rPr lang="en-US" dirty="0"/>
              <a:t>50% less CPU </a:t>
            </a:r>
            <a:r>
              <a:rPr lang="en-US" dirty="0" smtClean="0"/>
              <a:t>Resources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102" y="1749137"/>
            <a:ext cx="2492322" cy="1869242"/>
          </a:xfrm>
          <a:prstGeom prst="rect">
            <a:avLst/>
          </a:prstGeom>
        </p:spPr>
      </p:pic>
    </p:spTree>
    <p:extLst>
      <p:ext uri="{BB962C8B-B14F-4D97-AF65-F5344CB8AC3E}">
        <p14:creationId xmlns:p14="http://schemas.microsoft.com/office/powerpoint/2010/main" val="833564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ctrTitle"/>
          </p:nvPr>
        </p:nvSpPr>
        <p:spPr>
          <a:xfrm>
            <a:off x="758794" y="1148221"/>
            <a:ext cx="8024721" cy="2266950"/>
          </a:xfrm>
        </p:spPr>
        <p:txBody>
          <a:bodyPr>
            <a:normAutofit/>
          </a:bodyPr>
          <a:lstStyle/>
          <a:p>
            <a:pPr algn="ctr"/>
            <a:r>
              <a:rPr lang="en-US" sz="3200" b="1" dirty="0" smtClean="0"/>
              <a:t>30 Minute Presentation  </a:t>
            </a:r>
            <a:endParaRPr lang="en-US" sz="3200" dirty="0"/>
          </a:p>
        </p:txBody>
      </p:sp>
    </p:spTree>
    <p:extLst>
      <p:ext uri="{BB962C8B-B14F-4D97-AF65-F5344CB8AC3E}">
        <p14:creationId xmlns:p14="http://schemas.microsoft.com/office/powerpoint/2010/main" val="2646675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Enterprise Server Storage Evolution	</a:t>
            </a:r>
            <a:endParaRPr lang="en-US" dirty="0"/>
          </a:p>
        </p:txBody>
      </p:sp>
      <p:sp>
        <p:nvSpPr>
          <p:cNvPr id="3" name="Content Placeholder 2"/>
          <p:cNvSpPr>
            <a:spLocks noGrp="1"/>
          </p:cNvSpPr>
          <p:nvPr>
            <p:ph idx="1"/>
          </p:nvPr>
        </p:nvSpPr>
        <p:spPr>
          <a:xfrm>
            <a:off x="457200" y="1749137"/>
            <a:ext cx="6858000" cy="2810849"/>
          </a:xfrm>
        </p:spPr>
        <p:txBody>
          <a:bodyPr>
            <a:normAutofit fontScale="92500" lnSpcReduction="20000"/>
          </a:bodyPr>
          <a:lstStyle/>
          <a:p>
            <a:pPr marL="0" indent="0">
              <a:buNone/>
            </a:pPr>
            <a:r>
              <a:rPr lang="en-US" dirty="0" smtClean="0"/>
              <a:t>Data Center Managers can now select storage </a:t>
            </a:r>
          </a:p>
          <a:p>
            <a:pPr marL="0" indent="0">
              <a:buNone/>
            </a:pPr>
            <a:r>
              <a:rPr lang="en-US" dirty="0" smtClean="0"/>
              <a:t>performance that:</a:t>
            </a:r>
          </a:p>
          <a:p>
            <a:pPr lvl="1"/>
            <a:r>
              <a:rPr lang="en-US" dirty="0" smtClean="0"/>
              <a:t>Optimizes Workloads and Fits in Budget</a:t>
            </a:r>
          </a:p>
          <a:p>
            <a:pPr marL="0" indent="0">
              <a:buNone/>
            </a:pPr>
            <a:r>
              <a:rPr lang="en-US" dirty="0" smtClean="0"/>
              <a:t>Legacy Data Center SSDs</a:t>
            </a:r>
          </a:p>
          <a:p>
            <a:pPr lvl="1"/>
            <a:r>
              <a:rPr lang="en-US" dirty="0" smtClean="0"/>
              <a:t>Used same SATA and SAS Technology Designed for HDDs</a:t>
            </a:r>
          </a:p>
          <a:p>
            <a:pPr lvl="1"/>
            <a:r>
              <a:rPr lang="en-US" dirty="0" smtClean="0"/>
              <a:t>Performance Hindered by Inefficient Interfaces with Server</a:t>
            </a:r>
          </a:p>
          <a:p>
            <a:pPr marL="0" indent="0">
              <a:buNone/>
            </a:pPr>
            <a:r>
              <a:rPr lang="en-US" dirty="0" smtClean="0"/>
              <a:t>New Non-Volatile Memory Express (NVMe) </a:t>
            </a:r>
          </a:p>
          <a:p>
            <a:pPr lvl="1"/>
            <a:r>
              <a:rPr lang="en-US" dirty="0" smtClean="0"/>
              <a:t>Designed to Optimize Solid-State Storage Technology</a:t>
            </a:r>
          </a:p>
          <a:p>
            <a:pPr lvl="1"/>
            <a:r>
              <a:rPr lang="en-US" dirty="0" smtClean="0"/>
              <a:t>Capitalizes on the Low Latency and Parallelism of Solid-State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8675" y="1375469"/>
            <a:ext cx="2901801" cy="1450901"/>
          </a:xfrm>
          <a:prstGeom prst="rect">
            <a:avLst/>
          </a:prstGeom>
        </p:spPr>
      </p:pic>
    </p:spTree>
    <p:extLst>
      <p:ext uri="{BB962C8B-B14F-4D97-AF65-F5344CB8AC3E}">
        <p14:creationId xmlns:p14="http://schemas.microsoft.com/office/powerpoint/2010/main" val="26046011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Impacts Server SSD Performance?</a:t>
            </a:r>
            <a:endParaRPr lang="en-US" dirty="0"/>
          </a:p>
        </p:txBody>
      </p:sp>
      <p:sp>
        <p:nvSpPr>
          <p:cNvPr id="3" name="Content Placeholder 2"/>
          <p:cNvSpPr>
            <a:spLocks noGrp="1"/>
          </p:cNvSpPr>
          <p:nvPr>
            <p:ph idx="1"/>
          </p:nvPr>
        </p:nvSpPr>
        <p:spPr>
          <a:xfrm>
            <a:off x="2015049" y="2518999"/>
            <a:ext cx="7128951" cy="2116796"/>
          </a:xfrm>
        </p:spPr>
        <p:txBody>
          <a:bodyPr>
            <a:normAutofit/>
          </a:bodyPr>
          <a:lstStyle/>
          <a:p>
            <a:pPr marL="284163" lvl="1" indent="0">
              <a:buNone/>
            </a:pPr>
            <a:endParaRPr lang="en-US" sz="1600" dirty="0" smtClean="0"/>
          </a:p>
          <a:p>
            <a:pPr marL="0" indent="-55562">
              <a:buNone/>
            </a:pPr>
            <a:r>
              <a:rPr lang="en-US" sz="1600" dirty="0" smtClean="0"/>
              <a:t>Logical Interface = “Software” Communicating between SSDs &amp; Server </a:t>
            </a:r>
          </a:p>
          <a:p>
            <a:pPr marL="287338" indent="-342900"/>
            <a:r>
              <a:rPr lang="en-US" sz="1400" dirty="0" smtClean="0"/>
              <a:t>NVMe designed to optimize SSD technology</a:t>
            </a:r>
          </a:p>
          <a:p>
            <a:pPr marL="287338" indent="-342900"/>
            <a:r>
              <a:rPr lang="en-US" sz="1400" dirty="0" smtClean="0"/>
              <a:t>SCSI legacy interfaced used with SAS drives</a:t>
            </a:r>
          </a:p>
          <a:p>
            <a:pPr marL="287338" indent="-342900"/>
            <a:r>
              <a:rPr lang="en-US" sz="1400" dirty="0" smtClean="0"/>
              <a:t>AHCI older technology used with SATA drives in Personal Computers</a:t>
            </a:r>
            <a:r>
              <a:rPr lang="en-US" sz="1600" dirty="0" smtClean="0"/>
              <a:t>	</a:t>
            </a:r>
            <a:endParaRPr lang="en-US" sz="1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933668"/>
            <a:ext cx="1417383" cy="1287457"/>
          </a:xfrm>
          <a:prstGeom prst="rect">
            <a:avLst/>
          </a:prstGeom>
        </p:spPr>
      </p:pic>
      <p:sp>
        <p:nvSpPr>
          <p:cNvPr id="5" name="TextBox 4"/>
          <p:cNvSpPr txBox="1"/>
          <p:nvPr/>
        </p:nvSpPr>
        <p:spPr>
          <a:xfrm>
            <a:off x="457199" y="1550465"/>
            <a:ext cx="7163320" cy="1585049"/>
          </a:xfrm>
          <a:prstGeom prst="rect">
            <a:avLst/>
          </a:prstGeom>
          <a:noFill/>
        </p:spPr>
        <p:txBody>
          <a:bodyPr wrap="square" rtlCol="0">
            <a:spAutoFit/>
          </a:bodyPr>
          <a:lstStyle/>
          <a:p>
            <a:pPr indent="-55562"/>
            <a:r>
              <a:rPr lang="en-US" sz="1600" dirty="0"/>
              <a:t>Host Bus = “Hardware” that Connects SSDs to Server </a:t>
            </a:r>
          </a:p>
          <a:p>
            <a:pPr marL="742950" lvl="1" indent="-285750">
              <a:lnSpc>
                <a:spcPct val="150000"/>
              </a:lnSpc>
              <a:buFont typeface="Arial" panose="020B0604020202020204" pitchFamily="34" charset="0"/>
              <a:buChar char="•"/>
            </a:pPr>
            <a:r>
              <a:rPr lang="en-US" sz="1400" dirty="0"/>
              <a:t>PCIe local to server, interfaces directly with Intel CPU</a:t>
            </a:r>
          </a:p>
          <a:p>
            <a:pPr marL="742950" lvl="1" indent="-285750">
              <a:lnSpc>
                <a:spcPct val="150000"/>
              </a:lnSpc>
              <a:buFont typeface="Arial" panose="020B0604020202020204" pitchFamily="34" charset="0"/>
              <a:buChar char="•"/>
            </a:pPr>
            <a:r>
              <a:rPr lang="en-US" sz="1400" dirty="0"/>
              <a:t>SAS used for HDDs, fastest storage interface before PCIe</a:t>
            </a:r>
          </a:p>
          <a:p>
            <a:pPr marL="742950" lvl="1" indent="-285750">
              <a:lnSpc>
                <a:spcPct val="150000"/>
              </a:lnSpc>
              <a:buFont typeface="Arial" panose="020B0604020202020204" pitchFamily="34" charset="0"/>
              <a:buChar char="•"/>
            </a:pPr>
            <a:r>
              <a:rPr lang="en-US" sz="1400" dirty="0"/>
              <a:t>SATA used for HDDs</a:t>
            </a:r>
          </a:p>
          <a:p>
            <a:endParaRPr lang="en-US" dirty="0"/>
          </a:p>
        </p:txBody>
      </p:sp>
    </p:spTree>
    <p:extLst>
      <p:ext uri="{BB962C8B-B14F-4D97-AF65-F5344CB8AC3E}">
        <p14:creationId xmlns:p14="http://schemas.microsoft.com/office/powerpoint/2010/main" val="42498427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ctrTitle"/>
          </p:nvPr>
        </p:nvSpPr>
        <p:spPr>
          <a:xfrm>
            <a:off x="758794" y="1148221"/>
            <a:ext cx="8024721" cy="2266950"/>
          </a:xfrm>
        </p:spPr>
        <p:txBody>
          <a:bodyPr>
            <a:normAutofit/>
          </a:bodyPr>
          <a:lstStyle/>
          <a:p>
            <a:pPr algn="ctr"/>
            <a:r>
              <a:rPr lang="en-US" sz="3200" b="1" dirty="0" smtClean="0"/>
              <a:t>30 Second Presentation  </a:t>
            </a:r>
            <a:endParaRPr lang="en-US" sz="3200" dirty="0"/>
          </a:p>
        </p:txBody>
      </p:sp>
    </p:spTree>
    <p:extLst>
      <p:ext uri="{BB962C8B-B14F-4D97-AF65-F5344CB8AC3E}">
        <p14:creationId xmlns:p14="http://schemas.microsoft.com/office/powerpoint/2010/main" val="8192983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Host Bus Comparison</a:t>
            </a:r>
            <a:endParaRPr lang="en-US"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3260881529"/>
              </p:ext>
            </p:extLst>
          </p:nvPr>
        </p:nvGraphicFramePr>
        <p:xfrm>
          <a:off x="645459" y="2259106"/>
          <a:ext cx="7691717" cy="1452282"/>
        </p:xfrm>
        <a:graphic>
          <a:graphicData uri="http://schemas.openxmlformats.org/drawingml/2006/table">
            <a:tbl>
              <a:tblPr firstRow="1" firstCol="1" bandRow="1">
                <a:tableStyleId>{5C22544A-7EE6-4342-B048-85BDC9FD1C3A}</a:tableStyleId>
              </a:tblPr>
              <a:tblGrid>
                <a:gridCol w="1301095"/>
                <a:gridCol w="1260017"/>
                <a:gridCol w="1810802"/>
                <a:gridCol w="2188052"/>
                <a:gridCol w="1131751"/>
              </a:tblGrid>
              <a:tr h="402903">
                <a:tc>
                  <a:txBody>
                    <a:bodyPr/>
                    <a:lstStyle/>
                    <a:p>
                      <a:pPr marL="0" marR="0">
                        <a:lnSpc>
                          <a:spcPct val="110000"/>
                        </a:lnSpc>
                        <a:spcBef>
                          <a:spcPts val="0"/>
                        </a:spcBef>
                        <a:spcAft>
                          <a:spcPts val="600"/>
                        </a:spcAft>
                      </a:pPr>
                      <a:r>
                        <a:rPr lang="en-US" sz="1400" kern="1200" baseline="0" dirty="0">
                          <a:effectLst/>
                          <a:latin typeface="Arial" panose="020B0604020202020204" pitchFamily="34" charset="0"/>
                        </a:rPr>
                        <a:t>Type</a:t>
                      </a:r>
                      <a:endParaRPr lang="en-US" sz="1400"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0000"/>
                        </a:lnSpc>
                        <a:spcBef>
                          <a:spcPts val="0"/>
                        </a:spcBef>
                        <a:spcAft>
                          <a:spcPts val="600"/>
                        </a:spcAft>
                      </a:pPr>
                      <a:r>
                        <a:rPr lang="en-US" sz="1400" kern="1200" baseline="0" dirty="0">
                          <a:effectLst/>
                          <a:latin typeface="Arial" panose="020B0604020202020204" pitchFamily="34" charset="0"/>
                        </a:rPr>
                        <a:t>Speed</a:t>
                      </a:r>
                      <a:endParaRPr lang="en-US" sz="1400"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0000"/>
                        </a:lnSpc>
                        <a:spcBef>
                          <a:spcPts val="0"/>
                        </a:spcBef>
                        <a:spcAft>
                          <a:spcPts val="600"/>
                        </a:spcAft>
                      </a:pPr>
                      <a:r>
                        <a:rPr lang="en-US" sz="1400" kern="1200" baseline="0" dirty="0">
                          <a:effectLst/>
                          <a:latin typeface="Arial" panose="020B0604020202020204" pitchFamily="34" charset="0"/>
                        </a:rPr>
                        <a:t>Disk Drive Attach</a:t>
                      </a:r>
                      <a:endParaRPr lang="en-US" sz="1400"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0000"/>
                        </a:lnSpc>
                        <a:spcBef>
                          <a:spcPts val="0"/>
                        </a:spcBef>
                        <a:spcAft>
                          <a:spcPts val="600"/>
                        </a:spcAft>
                      </a:pPr>
                      <a:r>
                        <a:rPr lang="en-US" sz="1400" kern="1200" baseline="0" dirty="0">
                          <a:effectLst/>
                          <a:latin typeface="Arial" panose="020B0604020202020204" pitchFamily="34" charset="0"/>
                        </a:rPr>
                        <a:t>Data Paths</a:t>
                      </a:r>
                      <a:endParaRPr lang="en-US" sz="1400"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0000"/>
                        </a:lnSpc>
                        <a:spcBef>
                          <a:spcPts val="0"/>
                        </a:spcBef>
                        <a:spcAft>
                          <a:spcPts val="600"/>
                        </a:spcAft>
                      </a:pPr>
                      <a:r>
                        <a:rPr lang="en-US" sz="1400" kern="1200" baseline="0" dirty="0">
                          <a:effectLst/>
                          <a:latin typeface="Arial" panose="020B0604020202020204" pitchFamily="34" charset="0"/>
                        </a:rPr>
                        <a:t>Type</a:t>
                      </a:r>
                      <a:endParaRPr lang="en-US" sz="1400"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349793">
                <a:tc>
                  <a:txBody>
                    <a:bodyPr/>
                    <a:lstStyle/>
                    <a:p>
                      <a:pPr marL="0" marR="0">
                        <a:lnSpc>
                          <a:spcPct val="110000"/>
                        </a:lnSpc>
                        <a:spcBef>
                          <a:spcPts val="0"/>
                        </a:spcBef>
                        <a:spcAft>
                          <a:spcPts val="0"/>
                        </a:spcAft>
                      </a:pPr>
                      <a:r>
                        <a:rPr lang="en-US" sz="1400" kern="1200" baseline="0" dirty="0">
                          <a:effectLst/>
                          <a:latin typeface="Arial" panose="020B0604020202020204" pitchFamily="34" charset="0"/>
                        </a:rPr>
                        <a:t>PCIe</a:t>
                      </a:r>
                      <a:endParaRPr lang="en-US" sz="1400"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0000"/>
                        </a:lnSpc>
                        <a:spcBef>
                          <a:spcPts val="0"/>
                        </a:spcBef>
                        <a:spcAft>
                          <a:spcPts val="0"/>
                        </a:spcAft>
                      </a:pPr>
                      <a:r>
                        <a:rPr lang="en-US" sz="1400" kern="1200" baseline="0" dirty="0">
                          <a:effectLst/>
                          <a:latin typeface="Arial" panose="020B0604020202020204" pitchFamily="34" charset="0"/>
                        </a:rPr>
                        <a:t>~</a:t>
                      </a:r>
                      <a:r>
                        <a:rPr lang="en-US" sz="1400" kern="1200" baseline="0" dirty="0" smtClean="0">
                          <a:effectLst/>
                          <a:latin typeface="Arial" panose="020B0604020202020204" pitchFamily="34" charset="0"/>
                        </a:rPr>
                        <a:t>3.94 GBps</a:t>
                      </a:r>
                      <a:endParaRPr lang="en-US" sz="1400"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0000"/>
                        </a:lnSpc>
                        <a:spcBef>
                          <a:spcPts val="0"/>
                        </a:spcBef>
                        <a:spcAft>
                          <a:spcPts val="0"/>
                        </a:spcAft>
                      </a:pPr>
                      <a:r>
                        <a:rPr lang="en-US" sz="1400" kern="1200" baseline="0" dirty="0">
                          <a:effectLst/>
                          <a:latin typeface="Arial" panose="020B0604020202020204" pitchFamily="34" charset="0"/>
                        </a:rPr>
                        <a:t>Internal </a:t>
                      </a:r>
                      <a:endParaRPr lang="en-US" sz="1400"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0000"/>
                        </a:lnSpc>
                        <a:spcBef>
                          <a:spcPts val="0"/>
                        </a:spcBef>
                        <a:spcAft>
                          <a:spcPts val="0"/>
                        </a:spcAft>
                      </a:pPr>
                      <a:r>
                        <a:rPr lang="en-US" sz="1400" kern="1200" baseline="0" dirty="0">
                          <a:effectLst/>
                          <a:latin typeface="Arial" panose="020B0604020202020204" pitchFamily="34" charset="0"/>
                        </a:rPr>
                        <a:t>Four lanes/data paths</a:t>
                      </a:r>
                      <a:endParaRPr lang="en-US" sz="1400"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0000"/>
                        </a:lnSpc>
                        <a:spcBef>
                          <a:spcPts val="0"/>
                        </a:spcBef>
                        <a:spcAft>
                          <a:spcPts val="0"/>
                        </a:spcAft>
                      </a:pPr>
                      <a:r>
                        <a:rPr lang="en-US" sz="1400" kern="1200" baseline="0" dirty="0" smtClean="0">
                          <a:effectLst/>
                          <a:latin typeface="Arial" panose="020B0604020202020204" pitchFamily="34" charset="0"/>
                        </a:rPr>
                        <a:t>    Gen </a:t>
                      </a:r>
                      <a:r>
                        <a:rPr lang="en-US" sz="1400" kern="1200" baseline="0" dirty="0">
                          <a:effectLst/>
                          <a:latin typeface="Arial" panose="020B0604020202020204" pitchFamily="34" charset="0"/>
                        </a:rPr>
                        <a:t>3 </a:t>
                      </a:r>
                      <a:endParaRPr lang="en-US" sz="1400"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349793">
                <a:tc>
                  <a:txBody>
                    <a:bodyPr/>
                    <a:lstStyle/>
                    <a:p>
                      <a:pPr marL="0" marR="0">
                        <a:lnSpc>
                          <a:spcPct val="110000"/>
                        </a:lnSpc>
                        <a:spcBef>
                          <a:spcPts val="0"/>
                        </a:spcBef>
                        <a:spcAft>
                          <a:spcPts val="0"/>
                        </a:spcAft>
                      </a:pPr>
                      <a:r>
                        <a:rPr lang="en-US" sz="1400" kern="1200" baseline="0" dirty="0">
                          <a:effectLst/>
                          <a:latin typeface="Arial" panose="020B0604020202020204" pitchFamily="34" charset="0"/>
                        </a:rPr>
                        <a:t>SAS</a:t>
                      </a:r>
                      <a:endParaRPr lang="en-US" sz="1400"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0000"/>
                        </a:lnSpc>
                        <a:spcBef>
                          <a:spcPts val="0"/>
                        </a:spcBef>
                        <a:spcAft>
                          <a:spcPts val="0"/>
                        </a:spcAft>
                      </a:pPr>
                      <a:r>
                        <a:rPr lang="en-US" sz="1400" kern="1200" baseline="0" dirty="0">
                          <a:effectLst/>
                          <a:latin typeface="Arial" panose="020B0604020202020204" pitchFamily="34" charset="0"/>
                        </a:rPr>
                        <a:t>~</a:t>
                      </a:r>
                      <a:r>
                        <a:rPr lang="en-US" sz="1400" kern="1200" baseline="0" dirty="0" smtClean="0">
                          <a:effectLst/>
                          <a:latin typeface="Arial" panose="020B0604020202020204" pitchFamily="34" charset="0"/>
                        </a:rPr>
                        <a:t>1.50 GBps</a:t>
                      </a:r>
                      <a:endParaRPr lang="en-US" sz="1400"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0000"/>
                        </a:lnSpc>
                        <a:spcBef>
                          <a:spcPts val="0"/>
                        </a:spcBef>
                        <a:spcAft>
                          <a:spcPts val="0"/>
                        </a:spcAft>
                      </a:pPr>
                      <a:r>
                        <a:rPr lang="en-US" sz="1400" kern="1200" baseline="0" dirty="0">
                          <a:effectLst/>
                          <a:latin typeface="Arial" panose="020B0604020202020204" pitchFamily="34" charset="0"/>
                        </a:rPr>
                        <a:t>Internal &amp; External</a:t>
                      </a:r>
                      <a:endParaRPr lang="en-US" sz="1400"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0000"/>
                        </a:lnSpc>
                        <a:spcBef>
                          <a:spcPts val="0"/>
                        </a:spcBef>
                        <a:spcAft>
                          <a:spcPts val="0"/>
                        </a:spcAft>
                      </a:pPr>
                      <a:r>
                        <a:rPr lang="en-US" sz="1400" kern="1200" baseline="0" dirty="0">
                          <a:effectLst/>
                          <a:latin typeface="Arial" panose="020B0604020202020204" pitchFamily="34" charset="0"/>
                        </a:rPr>
                        <a:t>Two data paths</a:t>
                      </a:r>
                      <a:endParaRPr lang="en-US" sz="1400"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0000"/>
                        </a:lnSpc>
                        <a:spcBef>
                          <a:spcPts val="0"/>
                        </a:spcBef>
                        <a:spcAft>
                          <a:spcPts val="0"/>
                        </a:spcAft>
                      </a:pPr>
                      <a:r>
                        <a:rPr lang="en-US" sz="1400" kern="1200" baseline="0" dirty="0" smtClean="0">
                          <a:effectLst/>
                          <a:latin typeface="Arial" panose="020B0604020202020204" pitchFamily="34" charset="0"/>
                        </a:rPr>
                        <a:t>12 GBps </a:t>
                      </a:r>
                      <a:endParaRPr lang="en-US" sz="1400"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349793">
                <a:tc>
                  <a:txBody>
                    <a:bodyPr/>
                    <a:lstStyle/>
                    <a:p>
                      <a:pPr marL="0" marR="0">
                        <a:lnSpc>
                          <a:spcPct val="110000"/>
                        </a:lnSpc>
                        <a:spcBef>
                          <a:spcPts val="0"/>
                        </a:spcBef>
                        <a:spcAft>
                          <a:spcPts val="0"/>
                        </a:spcAft>
                      </a:pPr>
                      <a:r>
                        <a:rPr lang="en-US" sz="1400" kern="1200" baseline="0" dirty="0">
                          <a:effectLst/>
                          <a:latin typeface="Arial" panose="020B0604020202020204" pitchFamily="34" charset="0"/>
                        </a:rPr>
                        <a:t>SATA</a:t>
                      </a:r>
                      <a:endParaRPr lang="en-US" sz="1400"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0000"/>
                        </a:lnSpc>
                        <a:spcBef>
                          <a:spcPts val="0"/>
                        </a:spcBef>
                        <a:spcAft>
                          <a:spcPts val="0"/>
                        </a:spcAft>
                      </a:pPr>
                      <a:r>
                        <a:rPr lang="en-US" sz="1400" kern="1200" baseline="0" dirty="0" smtClean="0">
                          <a:effectLst/>
                          <a:latin typeface="Arial" panose="020B0604020202020204" pitchFamily="34" charset="0"/>
                        </a:rPr>
                        <a:t>~0.50 GBps</a:t>
                      </a:r>
                      <a:endParaRPr lang="en-US" sz="1400"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0000"/>
                        </a:lnSpc>
                        <a:spcBef>
                          <a:spcPts val="0"/>
                        </a:spcBef>
                        <a:spcAft>
                          <a:spcPts val="0"/>
                        </a:spcAft>
                      </a:pPr>
                      <a:r>
                        <a:rPr lang="en-US" sz="1400" kern="1200" baseline="0" dirty="0">
                          <a:effectLst/>
                          <a:latin typeface="Arial" panose="020B0604020202020204" pitchFamily="34" charset="0"/>
                        </a:rPr>
                        <a:t>Internal</a:t>
                      </a:r>
                      <a:endParaRPr lang="en-US" sz="1400"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0000"/>
                        </a:lnSpc>
                        <a:spcBef>
                          <a:spcPts val="0"/>
                        </a:spcBef>
                        <a:spcAft>
                          <a:spcPts val="0"/>
                        </a:spcAft>
                      </a:pPr>
                      <a:r>
                        <a:rPr lang="en-US" sz="1400" kern="1200" baseline="0" dirty="0">
                          <a:effectLst/>
                          <a:latin typeface="Arial" panose="020B0604020202020204" pitchFamily="34" charset="0"/>
                        </a:rPr>
                        <a:t>Single lane/data path</a:t>
                      </a:r>
                      <a:endParaRPr lang="en-US" sz="1400"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0000"/>
                        </a:lnSpc>
                        <a:spcBef>
                          <a:spcPts val="0"/>
                        </a:spcBef>
                        <a:spcAft>
                          <a:spcPts val="0"/>
                        </a:spcAft>
                      </a:pPr>
                      <a:r>
                        <a:rPr lang="en-US" sz="1400" kern="1200" baseline="0" dirty="0" smtClean="0">
                          <a:effectLst/>
                          <a:latin typeface="Arial" panose="020B0604020202020204" pitchFamily="34" charset="0"/>
                        </a:rPr>
                        <a:t>  6 GBps</a:t>
                      </a:r>
                      <a:endParaRPr lang="en-US" sz="1400"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9430006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NVMe/PCIe More than 2x as Efficient than SATA and SAS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74035737"/>
              </p:ext>
            </p:extLst>
          </p:nvPr>
        </p:nvGraphicFramePr>
        <p:xfrm>
          <a:off x="457200" y="1749425"/>
          <a:ext cx="8229600" cy="30269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92903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NVMe/PCIe uses about 50% less CPU Resources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63374384"/>
              </p:ext>
            </p:extLst>
          </p:nvPr>
        </p:nvGraphicFramePr>
        <p:xfrm>
          <a:off x="457200" y="1749425"/>
          <a:ext cx="8229600" cy="28098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57571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PCIe/NVMe SSD Storage Benefits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NVMe Protocol </a:t>
            </a:r>
          </a:p>
          <a:p>
            <a:pPr lvl="1"/>
            <a:r>
              <a:rPr lang="en-US" dirty="0" smtClean="0"/>
              <a:t>Designed to Control SSD Storage</a:t>
            </a:r>
          </a:p>
          <a:p>
            <a:r>
              <a:rPr lang="en-US" dirty="0" smtClean="0"/>
              <a:t>PCIe Bus</a:t>
            </a:r>
          </a:p>
          <a:p>
            <a:pPr lvl="1"/>
            <a:r>
              <a:rPr lang="en-US" dirty="0" smtClean="0"/>
              <a:t>High Performance due to multiple ‘lanes’ or paths directly to Intel CPU</a:t>
            </a:r>
          </a:p>
          <a:p>
            <a:r>
              <a:rPr lang="en-US" dirty="0" smtClean="0"/>
              <a:t>PCIe/NVMe</a:t>
            </a:r>
          </a:p>
          <a:p>
            <a:pPr lvl="1"/>
            <a:r>
              <a:rPr lang="en-US" dirty="0" smtClean="0"/>
              <a:t>Fastest Connection possible for SSD Storage</a:t>
            </a:r>
          </a:p>
          <a:p>
            <a:r>
              <a:rPr lang="en-US" dirty="0" smtClean="0"/>
              <a:t>Provides Fast, Low Latency Storage </a:t>
            </a:r>
          </a:p>
          <a:p>
            <a:pPr lvl="1"/>
            <a:r>
              <a:rPr lang="en-US" dirty="0" smtClean="0"/>
              <a:t>Possibly moving system bottleneck to other subsystems, such as network access</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0154" y="1542534"/>
            <a:ext cx="2084024" cy="98447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7063" y="2918122"/>
            <a:ext cx="1374229" cy="947341"/>
          </a:xfrm>
          <a:prstGeom prst="rect">
            <a:avLst/>
          </a:prstGeom>
        </p:spPr>
      </p:pic>
    </p:spTree>
    <p:extLst>
      <p:ext uri="{BB962C8B-B14F-4D97-AF65-F5344CB8AC3E}">
        <p14:creationId xmlns:p14="http://schemas.microsoft.com/office/powerpoint/2010/main" val="37069812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NVMe/PCIe over SAS for SSDs	</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Provides Best Bandwidth &amp; Lowest Latency for SSDs</a:t>
            </a:r>
          </a:p>
          <a:p>
            <a:r>
              <a:rPr lang="en-US" dirty="0" smtClean="0"/>
              <a:t>Second Only to DRAM in Performance &amp; Latency</a:t>
            </a:r>
          </a:p>
          <a:p>
            <a:r>
              <a:rPr lang="en-US" dirty="0" smtClean="0"/>
              <a:t>Designed and Optimized for SSDs Replacing Interface Designed for HDDs</a:t>
            </a:r>
          </a:p>
          <a:p>
            <a:r>
              <a:rPr lang="en-US" dirty="0" smtClean="0"/>
              <a:t>Directly interfaces with Intel CPU Maximizing Performance</a:t>
            </a:r>
          </a:p>
          <a:p>
            <a:r>
              <a:rPr lang="en-US" dirty="0" smtClean="0"/>
              <a:t>Less Power - Typically &gt; 2W Idle and &gt;9W Maximum</a:t>
            </a:r>
          </a:p>
          <a:p>
            <a:r>
              <a:rPr lang="en-US" dirty="0"/>
              <a:t>Eliminates HBA Overhead and Cost</a:t>
            </a:r>
          </a:p>
          <a:p>
            <a:r>
              <a:rPr lang="en-US" dirty="0" smtClean="0"/>
              <a:t>Scalable </a:t>
            </a:r>
            <a:r>
              <a:rPr lang="en-US" dirty="0"/>
              <a:t>Performance, Flexible Form Factors, and Industry Standard </a:t>
            </a:r>
            <a:r>
              <a:rPr lang="en-US" dirty="0" smtClean="0"/>
              <a:t>Stability</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8534" y="2931462"/>
            <a:ext cx="1286782" cy="88705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6832" y="1610380"/>
            <a:ext cx="1445093" cy="729919"/>
          </a:xfrm>
          <a:prstGeom prst="rect">
            <a:avLst/>
          </a:prstGeom>
        </p:spPr>
      </p:pic>
    </p:spTree>
    <p:extLst>
      <p:ext uri="{BB962C8B-B14F-4D97-AF65-F5344CB8AC3E}">
        <p14:creationId xmlns:p14="http://schemas.microsoft.com/office/powerpoint/2010/main" val="20166591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r>
            <a:br>
              <a:rPr lang="en-US" dirty="0" smtClean="0"/>
            </a:br>
            <a:r>
              <a:rPr lang="en-US" dirty="0" smtClean="0"/>
              <a:t>NVMe/PCIe Provides Flexible Form Factors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3465648" y="3506413"/>
            <a:ext cx="1309787" cy="902917"/>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1466" y="3513749"/>
            <a:ext cx="2565334" cy="121184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568" y="3465600"/>
            <a:ext cx="974599" cy="492272"/>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6863" y="4035819"/>
            <a:ext cx="1807188" cy="494651"/>
          </a:xfrm>
          <a:prstGeom prst="rect">
            <a:avLst/>
          </a:prstGeom>
        </p:spPr>
      </p:pic>
      <p:sp>
        <p:nvSpPr>
          <p:cNvPr id="10" name="TextBox 9"/>
          <p:cNvSpPr txBox="1"/>
          <p:nvPr/>
        </p:nvSpPr>
        <p:spPr>
          <a:xfrm>
            <a:off x="1162835" y="1569293"/>
            <a:ext cx="671877" cy="369332"/>
          </a:xfrm>
          <a:prstGeom prst="rect">
            <a:avLst/>
          </a:prstGeom>
          <a:noFill/>
        </p:spPr>
        <p:txBody>
          <a:bodyPr wrap="square" rtlCol="0">
            <a:spAutoFit/>
          </a:bodyPr>
          <a:lstStyle/>
          <a:p>
            <a:r>
              <a:rPr lang="en-US" b="1" dirty="0" smtClean="0"/>
              <a:t>M.2</a:t>
            </a:r>
            <a:endParaRPr lang="en-US" b="1" dirty="0"/>
          </a:p>
        </p:txBody>
      </p:sp>
      <p:sp>
        <p:nvSpPr>
          <p:cNvPr id="12" name="TextBox 11"/>
          <p:cNvSpPr txBox="1"/>
          <p:nvPr/>
        </p:nvSpPr>
        <p:spPr>
          <a:xfrm>
            <a:off x="2936838" y="1669367"/>
            <a:ext cx="2355924" cy="369332"/>
          </a:xfrm>
          <a:prstGeom prst="rect">
            <a:avLst/>
          </a:prstGeom>
          <a:noFill/>
        </p:spPr>
        <p:txBody>
          <a:bodyPr wrap="square" rtlCol="0">
            <a:spAutoFit/>
          </a:bodyPr>
          <a:lstStyle/>
          <a:p>
            <a:r>
              <a:rPr lang="en-US" b="1" dirty="0" smtClean="0"/>
              <a:t>U.2 2.5in/SFF-8639</a:t>
            </a:r>
            <a:endParaRPr lang="en-US" b="1" dirty="0"/>
          </a:p>
        </p:txBody>
      </p:sp>
      <p:sp>
        <p:nvSpPr>
          <p:cNvPr id="13" name="TextBox 12"/>
          <p:cNvSpPr txBox="1"/>
          <p:nvPr/>
        </p:nvSpPr>
        <p:spPr>
          <a:xfrm>
            <a:off x="6394888" y="1667678"/>
            <a:ext cx="1619559" cy="369332"/>
          </a:xfrm>
          <a:prstGeom prst="rect">
            <a:avLst/>
          </a:prstGeom>
          <a:noFill/>
        </p:spPr>
        <p:txBody>
          <a:bodyPr wrap="square" rtlCol="0">
            <a:spAutoFit/>
          </a:bodyPr>
          <a:lstStyle/>
          <a:p>
            <a:r>
              <a:rPr lang="en-US" b="1" dirty="0" smtClean="0"/>
              <a:t>Add-in Card</a:t>
            </a:r>
            <a:endParaRPr lang="en-US" b="1" dirty="0"/>
          </a:p>
        </p:txBody>
      </p:sp>
      <p:sp>
        <p:nvSpPr>
          <p:cNvPr id="14" name="TextBox 13"/>
          <p:cNvSpPr txBox="1"/>
          <p:nvPr/>
        </p:nvSpPr>
        <p:spPr>
          <a:xfrm>
            <a:off x="586864" y="1968157"/>
            <a:ext cx="2248046" cy="1477328"/>
          </a:xfrm>
          <a:prstGeom prst="rect">
            <a:avLst/>
          </a:prstGeom>
          <a:noFill/>
        </p:spPr>
        <p:txBody>
          <a:bodyPr wrap="square" rtlCol="0">
            <a:spAutoFit/>
          </a:bodyPr>
          <a:lstStyle/>
          <a:p>
            <a:r>
              <a:rPr lang="en-US" dirty="0" smtClean="0"/>
              <a:t>42, 80 &amp; 110mm Lengths - Smallest Footprint for PCIe, used for boot or max storage density</a:t>
            </a:r>
          </a:p>
        </p:txBody>
      </p:sp>
      <p:sp>
        <p:nvSpPr>
          <p:cNvPr id="15" name="TextBox 14"/>
          <p:cNvSpPr txBox="1"/>
          <p:nvPr/>
        </p:nvSpPr>
        <p:spPr>
          <a:xfrm>
            <a:off x="2977464" y="1964959"/>
            <a:ext cx="2586495" cy="1200329"/>
          </a:xfrm>
          <a:prstGeom prst="rect">
            <a:avLst/>
          </a:prstGeom>
          <a:noFill/>
        </p:spPr>
        <p:txBody>
          <a:bodyPr wrap="square" rtlCol="0">
            <a:spAutoFit/>
          </a:bodyPr>
          <a:lstStyle/>
          <a:p>
            <a:r>
              <a:rPr lang="en-US" dirty="0" smtClean="0"/>
              <a:t>2.5in makes up majority of SSDs sold today, easy to deploy and service</a:t>
            </a:r>
          </a:p>
        </p:txBody>
      </p:sp>
      <p:sp>
        <p:nvSpPr>
          <p:cNvPr id="16" name="TextBox 15"/>
          <p:cNvSpPr txBox="1"/>
          <p:nvPr/>
        </p:nvSpPr>
        <p:spPr>
          <a:xfrm>
            <a:off x="6151484" y="1975545"/>
            <a:ext cx="2820394" cy="1477328"/>
          </a:xfrm>
          <a:prstGeom prst="rect">
            <a:avLst/>
          </a:prstGeom>
          <a:noFill/>
        </p:spPr>
        <p:txBody>
          <a:bodyPr wrap="square" rtlCol="0">
            <a:spAutoFit/>
          </a:bodyPr>
          <a:lstStyle/>
          <a:p>
            <a:r>
              <a:rPr lang="en-US" dirty="0" smtClean="0"/>
              <a:t>Add-in-card (AIC) has maximum system compatibility, high power envelope, and options for height and length</a:t>
            </a:r>
          </a:p>
        </p:txBody>
      </p:sp>
    </p:spTree>
    <p:extLst>
      <p:ext uri="{BB962C8B-B14F-4D97-AF65-F5344CB8AC3E}">
        <p14:creationId xmlns:p14="http://schemas.microsoft.com/office/powerpoint/2010/main" val="2752321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Optimizing Performance with PCIe/NVMe SSD Storage</a:t>
            </a:r>
            <a:endParaRPr lang="en-US" dirty="0"/>
          </a:p>
        </p:txBody>
      </p:sp>
      <p:sp>
        <p:nvSpPr>
          <p:cNvPr id="3" name="Content Placeholder 2"/>
          <p:cNvSpPr>
            <a:spLocks noGrp="1"/>
          </p:cNvSpPr>
          <p:nvPr>
            <p:ph idx="1"/>
          </p:nvPr>
        </p:nvSpPr>
        <p:spPr/>
        <p:txBody>
          <a:bodyPr>
            <a:normAutofit/>
          </a:bodyPr>
          <a:lstStyle/>
          <a:p>
            <a:r>
              <a:rPr lang="en-US" dirty="0" smtClean="0"/>
              <a:t>HDD storage has traditionally been a servers performance constraint</a:t>
            </a:r>
          </a:p>
          <a:p>
            <a:r>
              <a:rPr lang="en-US" dirty="0" smtClean="0"/>
              <a:t>High Performance PCIe/NVMe Storage May Move the Constraint </a:t>
            </a:r>
          </a:p>
          <a:p>
            <a:pPr lvl="1"/>
            <a:r>
              <a:rPr lang="en-US" dirty="0" smtClean="0"/>
              <a:t>CPU</a:t>
            </a:r>
          </a:p>
          <a:p>
            <a:pPr lvl="1"/>
            <a:r>
              <a:rPr lang="en-US" dirty="0" smtClean="0"/>
              <a:t>Network Infrastructure</a:t>
            </a:r>
          </a:p>
          <a:p>
            <a:r>
              <a:rPr lang="en-US" dirty="0" smtClean="0"/>
              <a:t>Need to Analyze Other Sever Components for New Constraints:</a:t>
            </a:r>
          </a:p>
          <a:p>
            <a:pPr lvl="1"/>
            <a:r>
              <a:rPr lang="en-US" dirty="0" smtClean="0"/>
              <a:t>Would CPU Upgrade Provide Better Performance?</a:t>
            </a:r>
          </a:p>
          <a:p>
            <a:pPr lvl="1"/>
            <a:r>
              <a:rPr lang="en-US" dirty="0" smtClean="0"/>
              <a:t>Would Performance Increase with Faster Network Infrastructure?</a:t>
            </a:r>
          </a:p>
          <a:p>
            <a:endParaRPr lang="en-US" dirty="0"/>
          </a:p>
        </p:txBody>
      </p:sp>
    </p:spTree>
    <p:extLst>
      <p:ext uri="{BB962C8B-B14F-4D97-AF65-F5344CB8AC3E}">
        <p14:creationId xmlns:p14="http://schemas.microsoft.com/office/powerpoint/2010/main" val="801520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PCIe/NVMe SSD Storage Considerations</a:t>
            </a:r>
            <a:endParaRPr lang="en-US" dirty="0"/>
          </a:p>
        </p:txBody>
      </p:sp>
      <p:sp>
        <p:nvSpPr>
          <p:cNvPr id="3" name="Content Placeholder 2"/>
          <p:cNvSpPr>
            <a:spLocks noGrp="1"/>
          </p:cNvSpPr>
          <p:nvPr>
            <p:ph idx="1"/>
          </p:nvPr>
        </p:nvSpPr>
        <p:spPr/>
        <p:txBody>
          <a:bodyPr>
            <a:normAutofit/>
          </a:bodyPr>
          <a:lstStyle/>
          <a:p>
            <a:r>
              <a:rPr lang="en-US" dirty="0" smtClean="0"/>
              <a:t>PCIe/NVMe SSD’s are Internal to the Server</a:t>
            </a:r>
          </a:p>
          <a:p>
            <a:pPr lvl="1"/>
            <a:r>
              <a:rPr lang="en-US" dirty="0" smtClean="0"/>
              <a:t>If Data Center uses SAN Storage, Re-Architecture Necessary</a:t>
            </a:r>
          </a:p>
          <a:p>
            <a:r>
              <a:rPr lang="en-US" dirty="0" smtClean="0"/>
              <a:t>Hot-Swap PCIe/NVMe SSDs Will Be Provided In the Future by OEMs</a:t>
            </a:r>
          </a:p>
          <a:p>
            <a:r>
              <a:rPr lang="en-US" dirty="0" smtClean="0"/>
              <a:t>Software RAID is Available</a:t>
            </a:r>
          </a:p>
          <a:p>
            <a:pPr lvl="1"/>
            <a:r>
              <a:rPr lang="en-US" dirty="0"/>
              <a:t>Hardware RAID </a:t>
            </a:r>
            <a:r>
              <a:rPr lang="en-US" dirty="0" smtClean="0"/>
              <a:t>Currently Not </a:t>
            </a:r>
            <a:r>
              <a:rPr lang="en-US" dirty="0"/>
              <a:t>Available</a:t>
            </a:r>
          </a:p>
          <a:p>
            <a:r>
              <a:rPr lang="en-US" dirty="0" smtClean="0"/>
              <a:t>High Availability Option</a:t>
            </a:r>
          </a:p>
          <a:p>
            <a:pPr lvl="1"/>
            <a:r>
              <a:rPr lang="en-US" dirty="0" smtClean="0"/>
              <a:t>Entire System Mirror vs Redundant Components	</a:t>
            </a:r>
            <a:endParaRPr lang="en-US" dirty="0"/>
          </a:p>
          <a:p>
            <a:pPr lvl="1"/>
            <a:endParaRPr lang="en-US" dirty="0" smtClean="0"/>
          </a:p>
          <a:p>
            <a:endParaRPr lang="en-US" dirty="0"/>
          </a:p>
        </p:txBody>
      </p:sp>
      <p:pic>
        <p:nvPicPr>
          <p:cNvPr id="4" name="Picture 3"/>
          <p:cNvPicPr>
            <a:picLocks noChangeAspect="1"/>
          </p:cNvPicPr>
          <p:nvPr/>
        </p:nvPicPr>
        <p:blipFill>
          <a:blip r:embed="rId3"/>
          <a:stretch>
            <a:fillRect/>
          </a:stretch>
        </p:blipFill>
        <p:spPr>
          <a:xfrm>
            <a:off x="6273209" y="3022392"/>
            <a:ext cx="2295845" cy="1082520"/>
          </a:xfrm>
          <a:prstGeom prst="rect">
            <a:avLst/>
          </a:prstGeom>
        </p:spPr>
      </p:pic>
    </p:spTree>
    <p:extLst>
      <p:ext uri="{BB962C8B-B14F-4D97-AF65-F5344CB8AC3E}">
        <p14:creationId xmlns:p14="http://schemas.microsoft.com/office/powerpoint/2010/main" val="27161596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PCIe/NVMe Storage Should be Recommended</a:t>
            </a:r>
            <a:endParaRPr lang="en-US" dirty="0"/>
          </a:p>
        </p:txBody>
      </p:sp>
      <p:sp>
        <p:nvSpPr>
          <p:cNvPr id="3" name="Content Placeholder 2"/>
          <p:cNvSpPr>
            <a:spLocks noGrp="1"/>
          </p:cNvSpPr>
          <p:nvPr>
            <p:ph idx="1"/>
          </p:nvPr>
        </p:nvSpPr>
        <p:spPr/>
        <p:txBody>
          <a:bodyPr>
            <a:normAutofit/>
          </a:bodyPr>
          <a:lstStyle/>
          <a:p>
            <a:r>
              <a:rPr lang="en-US" b="1" dirty="0" smtClean="0"/>
              <a:t>Where Increased Responsiveness and Performance outweigh the Price Premium of PCIe/NVMe Storage</a:t>
            </a:r>
          </a:p>
          <a:p>
            <a:r>
              <a:rPr lang="en-US" dirty="0" smtClean="0"/>
              <a:t>Ideal </a:t>
            </a:r>
            <a:r>
              <a:rPr lang="en-US" dirty="0"/>
              <a:t>for any </a:t>
            </a:r>
            <a:r>
              <a:rPr lang="en-US" dirty="0" smtClean="0"/>
              <a:t>Data-heavy</a:t>
            </a:r>
            <a:r>
              <a:rPr lang="en-US" dirty="0"/>
              <a:t>, </a:t>
            </a:r>
            <a:r>
              <a:rPr lang="en-US" dirty="0" smtClean="0"/>
              <a:t>Low-latency Content </a:t>
            </a:r>
          </a:p>
          <a:p>
            <a:r>
              <a:rPr lang="en-US" dirty="0" smtClean="0"/>
              <a:t>Where Data is Local &amp; Dedicated to the Server</a:t>
            </a:r>
          </a:p>
          <a:p>
            <a:r>
              <a:rPr lang="en-US" dirty="0" smtClean="0"/>
              <a:t>Applications such as OLAP, OLTP, and Video</a:t>
            </a:r>
          </a:p>
          <a:p>
            <a:r>
              <a:rPr lang="en-US" dirty="0" smtClean="0"/>
              <a:t>Not Recommended as a Boot Drive</a:t>
            </a:r>
          </a:p>
          <a:p>
            <a:pPr lvl="1"/>
            <a:r>
              <a:rPr lang="en-US" dirty="0" smtClean="0"/>
              <a:t>L</a:t>
            </a:r>
            <a:r>
              <a:rPr lang="en-US" dirty="0"/>
              <a:t>ower cost SATA  </a:t>
            </a:r>
            <a:r>
              <a:rPr lang="en-US" dirty="0" smtClean="0"/>
              <a:t>SSDs are Adequate/Less Expensive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1618" y="2213579"/>
            <a:ext cx="1881963" cy="1881963"/>
          </a:xfrm>
          <a:prstGeom prst="rect">
            <a:avLst/>
          </a:prstGeom>
        </p:spPr>
      </p:pic>
    </p:spTree>
    <p:extLst>
      <p:ext uri="{BB962C8B-B14F-4D97-AF65-F5344CB8AC3E}">
        <p14:creationId xmlns:p14="http://schemas.microsoft.com/office/powerpoint/2010/main" val="21764500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1219" y="1253069"/>
            <a:ext cx="3742660" cy="3311345"/>
          </a:xfrm>
          <a:prstGeom prst="rect">
            <a:avLst/>
          </a:prstGeom>
        </p:spPr>
      </p:pic>
      <p:sp>
        <p:nvSpPr>
          <p:cNvPr id="2" name="Title 1"/>
          <p:cNvSpPr>
            <a:spLocks noGrp="1"/>
          </p:cNvSpPr>
          <p:nvPr>
            <p:ph type="title"/>
          </p:nvPr>
        </p:nvSpPr>
        <p:spPr/>
        <p:txBody>
          <a:bodyPr/>
          <a:lstStyle/>
          <a:p>
            <a:r>
              <a:rPr lang="en-US" dirty="0" smtClean="0"/>
              <a:t>Perfect Fit - PCIe/NVMe SSDs as Cache or Tiered Storage</a:t>
            </a:r>
            <a:endParaRPr lang="en-US" dirty="0"/>
          </a:p>
        </p:txBody>
      </p:sp>
      <p:sp>
        <p:nvSpPr>
          <p:cNvPr id="3" name="Content Placeholder 2"/>
          <p:cNvSpPr>
            <a:spLocks noGrp="1"/>
          </p:cNvSpPr>
          <p:nvPr>
            <p:ph idx="1"/>
          </p:nvPr>
        </p:nvSpPr>
        <p:spPr>
          <a:xfrm>
            <a:off x="457200" y="1749137"/>
            <a:ext cx="7474688" cy="2810849"/>
          </a:xfrm>
        </p:spPr>
        <p:txBody>
          <a:bodyPr>
            <a:normAutofit fontScale="77500" lnSpcReduction="20000"/>
          </a:bodyPr>
          <a:lstStyle/>
          <a:p>
            <a:pPr marL="0" indent="0">
              <a:buNone/>
            </a:pPr>
            <a:r>
              <a:rPr lang="en-US" dirty="0" smtClean="0"/>
              <a:t>Caching - Active Data Copy Between Application and Storage</a:t>
            </a:r>
          </a:p>
          <a:p>
            <a:pPr lvl="1"/>
            <a:r>
              <a:rPr lang="en-US" dirty="0" smtClean="0"/>
              <a:t>Provides Fast Storage Buffer between Application and Slower Storage</a:t>
            </a:r>
          </a:p>
          <a:p>
            <a:pPr lvl="1"/>
            <a:r>
              <a:rPr lang="en-US" dirty="0" smtClean="0"/>
              <a:t>Can Incrementally Accelerate I/O for Applications</a:t>
            </a:r>
          </a:p>
          <a:p>
            <a:pPr marL="0" indent="0">
              <a:buNone/>
            </a:pPr>
            <a:r>
              <a:rPr lang="en-US" dirty="0" smtClean="0"/>
              <a:t>Automated Storage Tiering - Moves Data Based on Data Activity</a:t>
            </a:r>
          </a:p>
          <a:p>
            <a:pPr lvl="1"/>
            <a:r>
              <a:rPr lang="en-US" dirty="0" smtClean="0"/>
              <a:t>“Hot”/Frequently Accessed Data</a:t>
            </a:r>
          </a:p>
          <a:p>
            <a:pPr lvl="2"/>
            <a:r>
              <a:rPr lang="en-US" dirty="0" smtClean="0"/>
              <a:t>Moved to Fastest, Most Expensive Storage </a:t>
            </a:r>
          </a:p>
          <a:p>
            <a:pPr lvl="2"/>
            <a:r>
              <a:rPr lang="en-US" dirty="0" smtClean="0"/>
              <a:t>Recommendation: PCIe/NVMe SSDs</a:t>
            </a:r>
          </a:p>
          <a:p>
            <a:pPr lvl="1"/>
            <a:r>
              <a:rPr lang="en-US" dirty="0" smtClean="0"/>
              <a:t>“Warm”/Less Frequently Accessed Data </a:t>
            </a:r>
          </a:p>
          <a:p>
            <a:pPr lvl="2"/>
            <a:r>
              <a:rPr lang="en-US" dirty="0" smtClean="0"/>
              <a:t>moved to Slower, Less Expensive Storage</a:t>
            </a:r>
          </a:p>
          <a:p>
            <a:pPr lvl="2"/>
            <a:r>
              <a:rPr lang="en-US" dirty="0" smtClean="0"/>
              <a:t>Recommendation: SAS or SATA SSDs</a:t>
            </a:r>
          </a:p>
          <a:p>
            <a:pPr lvl="1"/>
            <a:r>
              <a:rPr lang="en-US" dirty="0" smtClean="0"/>
              <a:t>“Cold”/Even Less Frequently Accessed Data</a:t>
            </a:r>
          </a:p>
          <a:p>
            <a:pPr lvl="2"/>
            <a:r>
              <a:rPr lang="en-US" dirty="0" smtClean="0"/>
              <a:t>Moved to Slowest, Least Expensive Storage </a:t>
            </a:r>
          </a:p>
          <a:p>
            <a:pPr lvl="2"/>
            <a:r>
              <a:rPr lang="en-US" dirty="0" smtClean="0"/>
              <a:t>Recommendation: HDDs	</a:t>
            </a:r>
            <a:endParaRPr lang="en-US" dirty="0"/>
          </a:p>
        </p:txBody>
      </p:sp>
    </p:spTree>
    <p:extLst>
      <p:ext uri="{BB962C8B-B14F-4D97-AF65-F5344CB8AC3E}">
        <p14:creationId xmlns:p14="http://schemas.microsoft.com/office/powerpoint/2010/main" val="545049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Enterprise Server Storage Evolution	</a:t>
            </a:r>
            <a:endParaRPr lang="en-US" dirty="0"/>
          </a:p>
        </p:txBody>
      </p:sp>
      <p:sp>
        <p:nvSpPr>
          <p:cNvPr id="3" name="Content Placeholder 2"/>
          <p:cNvSpPr>
            <a:spLocks noGrp="1"/>
          </p:cNvSpPr>
          <p:nvPr>
            <p:ph idx="1"/>
          </p:nvPr>
        </p:nvSpPr>
        <p:spPr>
          <a:xfrm>
            <a:off x="457200" y="1749137"/>
            <a:ext cx="6858000" cy="2810849"/>
          </a:xfrm>
        </p:spPr>
        <p:txBody>
          <a:bodyPr>
            <a:normAutofit fontScale="92500" lnSpcReduction="20000"/>
          </a:bodyPr>
          <a:lstStyle/>
          <a:p>
            <a:pPr marL="0" indent="0">
              <a:buNone/>
            </a:pPr>
            <a:r>
              <a:rPr lang="en-US" dirty="0" smtClean="0"/>
              <a:t>Data Center Managers can now select storage</a:t>
            </a:r>
            <a:br>
              <a:rPr lang="en-US" dirty="0" smtClean="0"/>
            </a:br>
            <a:r>
              <a:rPr lang="en-US" dirty="0" smtClean="0"/>
              <a:t>performance </a:t>
            </a:r>
            <a:r>
              <a:rPr lang="en-US" dirty="0"/>
              <a:t>that:</a:t>
            </a:r>
          </a:p>
          <a:p>
            <a:pPr lvl="1"/>
            <a:r>
              <a:rPr lang="en-US" dirty="0" smtClean="0"/>
              <a:t>Optimizes Workloads and Fits in Budget</a:t>
            </a:r>
          </a:p>
          <a:p>
            <a:pPr marL="0" indent="0">
              <a:buNone/>
            </a:pPr>
            <a:r>
              <a:rPr lang="en-US" dirty="0" smtClean="0"/>
              <a:t>Legacy Data Center SSDs</a:t>
            </a:r>
          </a:p>
          <a:p>
            <a:pPr lvl="1"/>
            <a:r>
              <a:rPr lang="en-US" dirty="0" smtClean="0"/>
              <a:t>Use same SATA and SAS Technology Designed for HDDs</a:t>
            </a:r>
          </a:p>
          <a:p>
            <a:pPr lvl="1"/>
            <a:r>
              <a:rPr lang="en-US" dirty="0" smtClean="0"/>
              <a:t>Performance Hindered by Inefficient Interfaces with Server</a:t>
            </a:r>
          </a:p>
          <a:p>
            <a:pPr marL="0" indent="0">
              <a:buNone/>
            </a:pPr>
            <a:r>
              <a:rPr lang="en-US" dirty="0" smtClean="0"/>
              <a:t>New Non-Volatile Memory Express (NVMe) </a:t>
            </a:r>
          </a:p>
          <a:p>
            <a:pPr lvl="1"/>
            <a:r>
              <a:rPr lang="en-US" dirty="0" smtClean="0"/>
              <a:t>Designed to Optimize Solid-State Storage Technology</a:t>
            </a:r>
          </a:p>
          <a:p>
            <a:pPr lvl="1"/>
            <a:r>
              <a:rPr lang="en-US" dirty="0" smtClean="0"/>
              <a:t>Capitalizes on the Low Latency and Parallelism of Solid-State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8675" y="1375469"/>
            <a:ext cx="2901801" cy="1450901"/>
          </a:xfrm>
          <a:prstGeom prst="rect">
            <a:avLst/>
          </a:prstGeom>
        </p:spPr>
      </p:pic>
    </p:spTree>
    <p:extLst>
      <p:ext uri="{BB962C8B-B14F-4D97-AF65-F5344CB8AC3E}">
        <p14:creationId xmlns:p14="http://schemas.microsoft.com/office/powerpoint/2010/main" val="31579290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Applications to Target</a:t>
            </a:r>
            <a:endParaRPr lang="en-US" dirty="0"/>
          </a:p>
        </p:txBody>
      </p:sp>
      <p:sp>
        <p:nvSpPr>
          <p:cNvPr id="3" name="Content Placeholder 2"/>
          <p:cNvSpPr>
            <a:spLocks noGrp="1"/>
          </p:cNvSpPr>
          <p:nvPr>
            <p:ph sz="half" idx="1"/>
          </p:nvPr>
        </p:nvSpPr>
        <p:spPr/>
        <p:txBody>
          <a:bodyPr>
            <a:normAutofit fontScale="85000" lnSpcReduction="10000"/>
          </a:bodyPr>
          <a:lstStyle/>
          <a:p>
            <a:r>
              <a:rPr lang="en-US" b="1" dirty="0" smtClean="0"/>
              <a:t>Online Transaction Processing	</a:t>
            </a:r>
          </a:p>
          <a:p>
            <a:pPr marL="342900" indent="-342900">
              <a:buFont typeface="Arial" panose="020B0604020202020204" pitchFamily="34" charset="0"/>
              <a:buChar char="•"/>
            </a:pPr>
            <a:r>
              <a:rPr lang="en-US" dirty="0" smtClean="0"/>
              <a:t>Analytics</a:t>
            </a:r>
          </a:p>
          <a:p>
            <a:pPr marL="342900" indent="-342900">
              <a:buFont typeface="Arial" panose="020B0604020202020204" pitchFamily="34" charset="0"/>
              <a:buChar char="•"/>
            </a:pPr>
            <a:r>
              <a:rPr lang="en-US" dirty="0" smtClean="0"/>
              <a:t>Content Delivery</a:t>
            </a:r>
          </a:p>
          <a:p>
            <a:pPr marL="342900" indent="-342900">
              <a:buFont typeface="Arial" panose="020B0604020202020204" pitchFamily="34" charset="0"/>
              <a:buChar char="•"/>
            </a:pPr>
            <a:r>
              <a:rPr lang="en-US" dirty="0" smtClean="0"/>
              <a:t>Streaming Media, VOD</a:t>
            </a:r>
          </a:p>
          <a:p>
            <a:pPr marL="342900" indent="-342900">
              <a:buFont typeface="Arial" panose="020B0604020202020204" pitchFamily="34" charset="0"/>
              <a:buChar char="•"/>
            </a:pPr>
            <a:r>
              <a:rPr lang="en-US" dirty="0" smtClean="0"/>
              <a:t>Database Query Acceleration</a:t>
            </a:r>
          </a:p>
          <a:p>
            <a:pPr marL="342900" indent="-342900">
              <a:buFont typeface="Arial" panose="020B0604020202020204" pitchFamily="34" charset="0"/>
              <a:buChar char="•"/>
            </a:pPr>
            <a:r>
              <a:rPr lang="en-US" dirty="0" smtClean="0"/>
              <a:t>Gaming</a:t>
            </a:r>
          </a:p>
          <a:p>
            <a:pPr marL="342900" indent="-342900">
              <a:buFont typeface="Arial" panose="020B0604020202020204" pitchFamily="34" charset="0"/>
              <a:buChar char="•"/>
            </a:pPr>
            <a:r>
              <a:rPr lang="en-US" dirty="0" smtClean="0"/>
              <a:t>Video Surveillance</a:t>
            </a:r>
          </a:p>
          <a:p>
            <a:endParaRPr lang="en-US" dirty="0"/>
          </a:p>
        </p:txBody>
      </p:sp>
      <p:sp>
        <p:nvSpPr>
          <p:cNvPr id="4" name="Content Placeholder 3"/>
          <p:cNvSpPr>
            <a:spLocks noGrp="1"/>
          </p:cNvSpPr>
          <p:nvPr>
            <p:ph sz="half" idx="2"/>
          </p:nvPr>
        </p:nvSpPr>
        <p:spPr/>
        <p:txBody>
          <a:bodyPr>
            <a:normAutofit fontScale="85000" lnSpcReduction="10000"/>
          </a:bodyPr>
          <a:lstStyle/>
          <a:p>
            <a:r>
              <a:rPr lang="en-US" b="1" dirty="0"/>
              <a:t>Online </a:t>
            </a:r>
            <a:r>
              <a:rPr lang="en-US" b="1" dirty="0" smtClean="0"/>
              <a:t>Analytical Processing</a:t>
            </a:r>
            <a:r>
              <a:rPr lang="en-US" b="1" dirty="0"/>
              <a:t>	</a:t>
            </a:r>
          </a:p>
          <a:p>
            <a:pPr marL="342900" indent="-342900">
              <a:buFont typeface="Arial" panose="020B0604020202020204" pitchFamily="34" charset="0"/>
              <a:buChar char="•"/>
            </a:pPr>
            <a:r>
              <a:rPr lang="en-US" dirty="0" smtClean="0"/>
              <a:t>HPC Applications</a:t>
            </a:r>
          </a:p>
          <a:p>
            <a:pPr marL="342900" indent="-342900">
              <a:buFont typeface="Arial" panose="020B0604020202020204" pitchFamily="34" charset="0"/>
              <a:buChar char="•"/>
            </a:pPr>
            <a:r>
              <a:rPr lang="en-US" dirty="0" smtClean="0"/>
              <a:t>Business Intelligence</a:t>
            </a:r>
          </a:p>
          <a:p>
            <a:pPr marL="342900" indent="-342900">
              <a:buFont typeface="Arial" panose="020B0604020202020204" pitchFamily="34" charset="0"/>
              <a:buChar char="•"/>
            </a:pPr>
            <a:r>
              <a:rPr lang="en-US" dirty="0" smtClean="0"/>
              <a:t>Batch Processing</a:t>
            </a:r>
          </a:p>
          <a:p>
            <a:pPr marL="342900" indent="-342900">
              <a:buFont typeface="Arial" panose="020B0604020202020204" pitchFamily="34" charset="0"/>
              <a:buChar char="•"/>
            </a:pPr>
            <a:r>
              <a:rPr lang="en-US" dirty="0" smtClean="0"/>
              <a:t>Data Warehouse &amp; Reporting</a:t>
            </a:r>
          </a:p>
          <a:p>
            <a:pPr marL="342900" indent="-342900">
              <a:buFont typeface="Arial" panose="020B0604020202020204" pitchFamily="34" charset="0"/>
              <a:buChar char="•"/>
            </a:pPr>
            <a:r>
              <a:rPr lang="en-US" dirty="0" smtClean="0"/>
              <a:t>ERP Systems</a:t>
            </a:r>
          </a:p>
          <a:p>
            <a:pPr marL="342900" indent="-342900">
              <a:buFont typeface="Arial" panose="020B0604020202020204" pitchFamily="34" charset="0"/>
              <a:buChar char="•"/>
            </a:pPr>
            <a:r>
              <a:rPr lang="en-US" dirty="0" smtClean="0"/>
              <a:t>High Transaction Processing</a:t>
            </a:r>
          </a:p>
          <a:p>
            <a:pPr marL="342900" indent="-342900">
              <a:buFont typeface="Arial" panose="020B0604020202020204" pitchFamily="34" charset="0"/>
              <a:buChar char="•"/>
            </a:pPr>
            <a:r>
              <a:rPr lang="en-US" dirty="0" smtClean="0"/>
              <a:t>Massive Data Feeds &amp; Reporting</a:t>
            </a:r>
          </a:p>
        </p:txBody>
      </p:sp>
      <p:pic>
        <p:nvPicPr>
          <p:cNvPr id="5" name="Picture 4"/>
          <p:cNvPicPr>
            <a:picLocks noChangeAspect="1"/>
          </p:cNvPicPr>
          <p:nvPr/>
        </p:nvPicPr>
        <p:blipFill>
          <a:blip r:embed="rId3"/>
          <a:stretch>
            <a:fillRect/>
          </a:stretch>
        </p:blipFill>
        <p:spPr>
          <a:xfrm>
            <a:off x="1278829" y="4252732"/>
            <a:ext cx="2740278" cy="464568"/>
          </a:xfrm>
          <a:prstGeom prst="rect">
            <a:avLst/>
          </a:prstGeom>
        </p:spPr>
      </p:pic>
    </p:spTree>
    <p:extLst>
      <p:ext uri="{BB962C8B-B14F-4D97-AF65-F5344CB8AC3E}">
        <p14:creationId xmlns:p14="http://schemas.microsoft.com/office/powerpoint/2010/main" val="22643791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Server Support for PCIe/NVMe 2.5” Drives</a:t>
            </a:r>
            <a:endParaRPr lang="en-US" dirty="0"/>
          </a:p>
        </p:txBody>
      </p:sp>
      <p:sp>
        <p:nvSpPr>
          <p:cNvPr id="3" name="Content Placeholder 2"/>
          <p:cNvSpPr>
            <a:spLocks noGrp="1"/>
          </p:cNvSpPr>
          <p:nvPr>
            <p:ph idx="1"/>
          </p:nvPr>
        </p:nvSpPr>
        <p:spPr>
          <a:xfrm>
            <a:off x="2296633" y="1749138"/>
            <a:ext cx="6390167" cy="1142918"/>
          </a:xfrm>
        </p:spPr>
        <p:txBody>
          <a:bodyPr>
            <a:normAutofit/>
          </a:bodyPr>
          <a:lstStyle/>
          <a:p>
            <a:pPr marL="0" indent="-55562">
              <a:buNone/>
            </a:pPr>
            <a:r>
              <a:rPr lang="en-US" dirty="0" smtClean="0"/>
              <a:t>HPE - Supported by </a:t>
            </a:r>
            <a:r>
              <a:rPr lang="en-US" dirty="0" smtClean="0">
                <a:hlinkClick r:id="rId3"/>
              </a:rPr>
              <a:t>HPE ProLiant DL360, DL380, DL580, and ML350 Gen 9 Servers</a:t>
            </a:r>
            <a:endParaRPr lang="en-US" dirty="0" smtClean="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2505" y="3114163"/>
            <a:ext cx="1775565" cy="74728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1650537"/>
            <a:ext cx="1775565" cy="971888"/>
          </a:xfrm>
          <a:prstGeom prst="rect">
            <a:avLst/>
          </a:prstGeom>
        </p:spPr>
      </p:pic>
      <p:sp>
        <p:nvSpPr>
          <p:cNvPr id="8" name="TextBox 7"/>
          <p:cNvSpPr txBox="1"/>
          <p:nvPr/>
        </p:nvSpPr>
        <p:spPr>
          <a:xfrm>
            <a:off x="457200" y="3114163"/>
            <a:ext cx="6230679" cy="1446550"/>
          </a:xfrm>
          <a:prstGeom prst="rect">
            <a:avLst/>
          </a:prstGeom>
          <a:noFill/>
        </p:spPr>
        <p:txBody>
          <a:bodyPr wrap="square" rtlCol="0">
            <a:spAutoFit/>
          </a:bodyPr>
          <a:lstStyle/>
          <a:p>
            <a:r>
              <a:rPr lang="en-US" sz="2000" dirty="0" smtClean="0"/>
              <a:t>Lenovo - Supported </a:t>
            </a:r>
            <a:r>
              <a:rPr lang="en-US" sz="2000" dirty="0"/>
              <a:t>by </a:t>
            </a:r>
            <a:r>
              <a:rPr lang="en-US" sz="2000" dirty="0">
                <a:hlinkClick r:id="rId6"/>
              </a:rPr>
              <a:t>Lenovo System x, ThinkServer, and Flex System </a:t>
            </a:r>
            <a:r>
              <a:rPr lang="en-US" sz="2000" dirty="0" smtClean="0">
                <a:hlinkClick r:id="rId6"/>
              </a:rPr>
              <a:t>Servers</a:t>
            </a:r>
            <a:endParaRPr lang="en-US" sz="2000" dirty="0" smtClean="0"/>
          </a:p>
          <a:p>
            <a:pPr lvl="1"/>
            <a:endParaRPr lang="en-US" dirty="0"/>
          </a:p>
          <a:p>
            <a:pPr lvl="1"/>
            <a:endParaRPr lang="en-US" dirty="0"/>
          </a:p>
          <a:p>
            <a:pPr marL="1588" indent="0">
              <a:buNone/>
            </a:pPr>
            <a:r>
              <a:rPr lang="en-US" sz="1200" dirty="0"/>
              <a:t>Check OEM Websites for Guidance and Updated </a:t>
            </a:r>
            <a:r>
              <a:rPr lang="en-US" sz="1200" dirty="0" smtClean="0"/>
              <a:t>Information</a:t>
            </a:r>
            <a:endParaRPr lang="en-US" sz="1200" dirty="0"/>
          </a:p>
        </p:txBody>
      </p:sp>
    </p:spTree>
    <p:extLst>
      <p:ext uri="{BB962C8B-B14F-4D97-AF65-F5344CB8AC3E}">
        <p14:creationId xmlns:p14="http://schemas.microsoft.com/office/powerpoint/2010/main" val="35378232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Intel PCIe/NVMe Product Lineups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50328259"/>
              </p:ext>
            </p:extLst>
          </p:nvPr>
        </p:nvGraphicFramePr>
        <p:xfrm>
          <a:off x="457200" y="1569293"/>
          <a:ext cx="8229600" cy="3017171"/>
        </p:xfrm>
        <a:graphic>
          <a:graphicData uri="http://schemas.openxmlformats.org/drawingml/2006/table">
            <a:tbl>
              <a:tblPr/>
              <a:tblGrid>
                <a:gridCol w="920338"/>
                <a:gridCol w="1578313"/>
                <a:gridCol w="903630"/>
                <a:gridCol w="1104405"/>
                <a:gridCol w="3722914"/>
              </a:tblGrid>
              <a:tr h="300672">
                <a:tc>
                  <a:txBody>
                    <a:bodyPr/>
                    <a:lstStyle/>
                    <a:p>
                      <a:pPr algn="l" fontAlgn="t"/>
                      <a:r>
                        <a:rPr lang="en-US" sz="1000" b="0" i="0" dirty="0">
                          <a:solidFill>
                            <a:srgbClr val="000000"/>
                          </a:solidFill>
                          <a:effectLst/>
                          <a:latin typeface="Arial" panose="020B0604020202020204" pitchFamily="34" charset="0"/>
                          <a:cs typeface="Arial" panose="020B0604020202020204" pitchFamily="34" charset="0"/>
                        </a:rPr>
                        <a:t>Drive</a:t>
                      </a:r>
                    </a:p>
                  </a:txBody>
                  <a:tcPr marL="20412" marR="20412" marT="10206" marB="1020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4EA"/>
                    </a:solidFill>
                  </a:tcPr>
                </a:tc>
                <a:tc>
                  <a:txBody>
                    <a:bodyPr/>
                    <a:lstStyle/>
                    <a:p>
                      <a:pPr algn="l" fontAlgn="t"/>
                      <a:r>
                        <a:rPr lang="en-US" sz="1000" b="1" i="0" dirty="0">
                          <a:solidFill>
                            <a:srgbClr val="000000"/>
                          </a:solidFill>
                          <a:effectLst/>
                          <a:latin typeface="Arial" panose="020B0604020202020204" pitchFamily="34" charset="0"/>
                          <a:cs typeface="Arial" panose="020B0604020202020204" pitchFamily="34" charset="0"/>
                        </a:rPr>
                        <a:t>Form factor</a:t>
                      </a:r>
                    </a:p>
                  </a:txBody>
                  <a:tcPr marL="20412" marR="20412" marT="10206" marB="1020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4EA"/>
                    </a:solidFill>
                  </a:tcPr>
                </a:tc>
                <a:tc>
                  <a:txBody>
                    <a:bodyPr/>
                    <a:lstStyle/>
                    <a:p>
                      <a:pPr algn="l" fontAlgn="t"/>
                      <a:r>
                        <a:rPr lang="en-US" sz="1000" b="1" i="0" dirty="0">
                          <a:solidFill>
                            <a:srgbClr val="000000"/>
                          </a:solidFill>
                          <a:effectLst/>
                          <a:latin typeface="Arial" panose="020B0604020202020204" pitchFamily="34" charset="0"/>
                          <a:cs typeface="Arial" panose="020B0604020202020204" pitchFamily="34" charset="0"/>
                        </a:rPr>
                        <a:t>Capacity (GB)</a:t>
                      </a:r>
                    </a:p>
                  </a:txBody>
                  <a:tcPr marL="20412" marR="20412" marT="10206" marB="1020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4EA"/>
                    </a:solidFill>
                  </a:tcPr>
                </a:tc>
                <a:tc>
                  <a:txBody>
                    <a:bodyPr/>
                    <a:lstStyle/>
                    <a:p>
                      <a:pPr algn="l" fontAlgn="t"/>
                      <a:r>
                        <a:rPr lang="en-US" sz="1000" b="1" i="0" dirty="0">
                          <a:solidFill>
                            <a:srgbClr val="000000"/>
                          </a:solidFill>
                          <a:effectLst/>
                          <a:latin typeface="Arial" panose="020B0604020202020204" pitchFamily="34" charset="0"/>
                          <a:cs typeface="Arial" panose="020B0604020202020204" pitchFamily="34" charset="0"/>
                        </a:rPr>
                        <a:t>Performance specs (up </a:t>
                      </a:r>
                      <a:r>
                        <a:rPr lang="en-US" sz="1000" b="1" i="0" dirty="0" smtClean="0">
                          <a:solidFill>
                            <a:srgbClr val="000000"/>
                          </a:solidFill>
                          <a:effectLst/>
                          <a:latin typeface="Arial" panose="020B0604020202020204" pitchFamily="34" charset="0"/>
                          <a:cs typeface="Arial" panose="020B0604020202020204" pitchFamily="34" charset="0"/>
                        </a:rPr>
                        <a:t>to)</a:t>
                      </a:r>
                      <a:endParaRPr lang="en-US" sz="1000" b="1" i="0" dirty="0">
                        <a:solidFill>
                          <a:srgbClr val="000000"/>
                        </a:solidFill>
                        <a:effectLst/>
                        <a:latin typeface="Arial" panose="020B0604020202020204" pitchFamily="34" charset="0"/>
                        <a:cs typeface="Arial" panose="020B0604020202020204" pitchFamily="34" charset="0"/>
                      </a:endParaRPr>
                    </a:p>
                  </a:txBody>
                  <a:tcPr marL="20412" marR="20412" marT="10206" marB="1020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4EA"/>
                    </a:solidFill>
                  </a:tcPr>
                </a:tc>
                <a:tc>
                  <a:txBody>
                    <a:bodyPr/>
                    <a:lstStyle/>
                    <a:p>
                      <a:pPr algn="l" fontAlgn="t"/>
                      <a:r>
                        <a:rPr lang="en-US" sz="1000" b="1" i="0" dirty="0" smtClean="0">
                          <a:solidFill>
                            <a:srgbClr val="000000"/>
                          </a:solidFill>
                          <a:effectLst/>
                          <a:latin typeface="Arial" panose="020B0604020202020204" pitchFamily="34" charset="0"/>
                          <a:cs typeface="Arial" panose="020B0604020202020204" pitchFamily="34" charset="0"/>
                        </a:rPr>
                        <a:t>Technologies</a:t>
                      </a:r>
                      <a:endParaRPr lang="en-US" sz="1000" b="1" i="0" dirty="0">
                        <a:solidFill>
                          <a:srgbClr val="000000"/>
                        </a:solidFill>
                        <a:effectLst/>
                        <a:latin typeface="Arial" panose="020B0604020202020204" pitchFamily="34" charset="0"/>
                        <a:cs typeface="Arial" panose="020B0604020202020204" pitchFamily="34" charset="0"/>
                      </a:endParaRPr>
                    </a:p>
                  </a:txBody>
                  <a:tcPr marL="20412" marR="20412" marT="10206" marB="10206">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4EA"/>
                    </a:solidFill>
                  </a:tcPr>
                </a:tc>
              </a:tr>
              <a:tr h="629111">
                <a:tc>
                  <a:txBody>
                    <a:bodyPr/>
                    <a:lstStyle/>
                    <a:p>
                      <a:pPr algn="l" fontAlgn="t"/>
                      <a:r>
                        <a:rPr lang="en-US" sz="1000" b="0" u="none" strike="noStrike" dirty="0">
                          <a:solidFill>
                            <a:srgbClr val="0071C5"/>
                          </a:solidFill>
                          <a:effectLst/>
                          <a:latin typeface="Arial" panose="020B0604020202020204" pitchFamily="34" charset="0"/>
                          <a:cs typeface="Arial" panose="020B0604020202020204" pitchFamily="34" charset="0"/>
                          <a:hlinkClick r:id="rId3"/>
                        </a:rPr>
                        <a:t>Intel® SSD DC P3520 Series</a:t>
                      </a:r>
                      <a:endParaRPr lang="en-US" sz="1000" dirty="0">
                        <a:effectLst/>
                        <a:latin typeface="Arial" panose="020B0604020202020204" pitchFamily="34" charset="0"/>
                        <a:cs typeface="Arial" panose="020B0604020202020204" pitchFamily="34" charset="0"/>
                      </a:endParaRPr>
                    </a:p>
                  </a:txBody>
                  <a:tcPr marL="20412" marR="20412" marT="10206" marB="1020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4EA"/>
                    </a:solidFill>
                  </a:tcPr>
                </a:tc>
                <a:tc>
                  <a:txBody>
                    <a:bodyPr/>
                    <a:lstStyle/>
                    <a:p>
                      <a:pPr algn="l" fontAlgn="t"/>
                      <a:r>
                        <a:rPr lang="en-US" sz="1000" kern="1200" dirty="0" smtClean="0">
                          <a:solidFill>
                            <a:schemeClr val="tx1"/>
                          </a:solidFill>
                          <a:effectLst/>
                          <a:latin typeface="+mn-lt"/>
                          <a:ea typeface="+mn-ea"/>
                          <a:cs typeface="+mn-cs"/>
                        </a:rPr>
                        <a:t>PCIe 3.0 x 4 U.2 2.5-inch, Low profile AIC* (HHHL**)</a:t>
                      </a:r>
                      <a:endParaRPr lang="en-US" sz="1000" dirty="0">
                        <a:effectLst/>
                        <a:latin typeface="Arial" panose="020B0604020202020204" pitchFamily="34" charset="0"/>
                        <a:cs typeface="Arial" panose="020B0604020202020204" pitchFamily="34" charset="0"/>
                      </a:endParaRPr>
                    </a:p>
                  </a:txBody>
                  <a:tcPr marL="20412" marR="20412" marT="10206" marB="1020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ECEC"/>
                    </a:solidFill>
                  </a:tcPr>
                </a:tc>
                <a:tc>
                  <a:txBody>
                    <a:bodyPr/>
                    <a:lstStyle/>
                    <a:p>
                      <a:pPr algn="l" fontAlgn="t"/>
                      <a:r>
                        <a:rPr lang="en-US" sz="1000" dirty="0">
                          <a:effectLst/>
                          <a:latin typeface="Arial" panose="020B0604020202020204" pitchFamily="34" charset="0"/>
                          <a:cs typeface="Arial" panose="020B0604020202020204" pitchFamily="34" charset="0"/>
                        </a:rPr>
                        <a:t>450 / 1.2 TB / 2 TB</a:t>
                      </a:r>
                    </a:p>
                  </a:txBody>
                  <a:tcPr marL="20412" marR="20412" marT="10206" marB="1020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ECEC"/>
                    </a:solidFill>
                  </a:tcPr>
                </a:tc>
                <a:tc>
                  <a:txBody>
                    <a:bodyPr/>
                    <a:lstStyle/>
                    <a:p>
                      <a:pPr algn="l" fontAlgn="t"/>
                      <a:r>
                        <a:rPr lang="en-US" sz="1000" dirty="0">
                          <a:effectLst/>
                          <a:latin typeface="Arial" panose="020B0604020202020204" pitchFamily="34" charset="0"/>
                          <a:cs typeface="Arial" panose="020B0604020202020204" pitchFamily="34" charset="0"/>
                        </a:rPr>
                        <a:t>375,000 IOPS / 1,700 MB/s</a:t>
                      </a:r>
                    </a:p>
                  </a:txBody>
                  <a:tcPr marL="20412" marR="20412" marT="10206" marB="1020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ECEC"/>
                    </a:solidFill>
                  </a:tcPr>
                </a:tc>
                <a:tc>
                  <a:txBody>
                    <a:bodyPr/>
                    <a:lstStyle/>
                    <a:p>
                      <a:pPr algn="l" fontAlgn="t"/>
                      <a:r>
                        <a:rPr lang="en-US" sz="1000" dirty="0" smtClean="0">
                          <a:effectLst/>
                          <a:latin typeface="Arial" panose="020B0604020202020204" pitchFamily="34" charset="0"/>
                          <a:cs typeface="Arial" panose="020B0604020202020204" pitchFamily="34" charset="0"/>
                        </a:rPr>
                        <a:t>Intel 3D NAND, Enhanced Power Loss Data Protection, End-to-End Data Path Protection, Enterprise Reliability Features</a:t>
                      </a:r>
                      <a:endParaRPr lang="en-US" sz="1000" dirty="0">
                        <a:effectLst/>
                        <a:latin typeface="Arial" panose="020B0604020202020204" pitchFamily="34" charset="0"/>
                        <a:cs typeface="Arial" panose="020B0604020202020204" pitchFamily="34" charset="0"/>
                      </a:endParaRPr>
                    </a:p>
                  </a:txBody>
                  <a:tcPr marL="20412" marR="20412" marT="10206" marB="10206">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ECEC"/>
                    </a:solidFill>
                  </a:tcPr>
                </a:tc>
              </a:tr>
              <a:tr h="590950">
                <a:tc>
                  <a:txBody>
                    <a:bodyPr/>
                    <a:lstStyle/>
                    <a:p>
                      <a:pPr algn="l" fontAlgn="t"/>
                      <a:r>
                        <a:rPr lang="en-US" sz="1000" b="0" u="none" strike="noStrike" dirty="0">
                          <a:solidFill>
                            <a:srgbClr val="0071C5"/>
                          </a:solidFill>
                          <a:effectLst/>
                          <a:latin typeface="Arial" panose="020B0604020202020204" pitchFamily="34" charset="0"/>
                          <a:cs typeface="Arial" panose="020B0604020202020204" pitchFamily="34" charset="0"/>
                          <a:hlinkClick r:id="rId4"/>
                        </a:rPr>
                        <a:t>Intel® SSD DC P3608 Series</a:t>
                      </a:r>
                      <a:endParaRPr lang="en-US" sz="1000" dirty="0">
                        <a:effectLst/>
                        <a:latin typeface="Arial" panose="020B0604020202020204" pitchFamily="34" charset="0"/>
                        <a:cs typeface="Arial" panose="020B0604020202020204" pitchFamily="34" charset="0"/>
                      </a:endParaRPr>
                    </a:p>
                  </a:txBody>
                  <a:tcPr marL="20412" marR="20412" marT="10206" marB="1020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4EA"/>
                    </a:solidFill>
                  </a:tcPr>
                </a:tc>
                <a:tc>
                  <a:txBody>
                    <a:bodyPr/>
                    <a:lstStyle/>
                    <a:p>
                      <a:pPr algn="l" fontAlgn="t"/>
                      <a:r>
                        <a:rPr lang="en-US" sz="1000" dirty="0" err="1" smtClean="0">
                          <a:effectLst/>
                          <a:latin typeface="Arial" panose="020B0604020202020204" pitchFamily="34" charset="0"/>
                          <a:cs typeface="Arial" panose="020B0604020202020204" pitchFamily="34" charset="0"/>
                        </a:rPr>
                        <a:t>HHPCIe</a:t>
                      </a:r>
                      <a:r>
                        <a:rPr lang="en-US" sz="1000" dirty="0" smtClean="0">
                          <a:effectLst/>
                          <a:latin typeface="Arial" panose="020B0604020202020204" pitchFamily="34" charset="0"/>
                          <a:cs typeface="Arial" panose="020B0604020202020204" pitchFamily="34" charset="0"/>
                        </a:rPr>
                        <a:t> 3.0 x 8 HHHL AICHL </a:t>
                      </a:r>
                      <a:r>
                        <a:rPr lang="en-US" sz="1000" dirty="0">
                          <a:effectLst/>
                          <a:latin typeface="Arial" panose="020B0604020202020204" pitchFamily="34" charset="0"/>
                          <a:cs typeface="Arial" panose="020B0604020202020204" pitchFamily="34" charset="0"/>
                        </a:rPr>
                        <a:t>AIC</a:t>
                      </a:r>
                    </a:p>
                  </a:txBody>
                  <a:tcPr marL="20412" marR="20412" marT="10206" marB="1020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F4F4"/>
                    </a:solidFill>
                  </a:tcPr>
                </a:tc>
                <a:tc>
                  <a:txBody>
                    <a:bodyPr/>
                    <a:lstStyle/>
                    <a:p>
                      <a:pPr algn="l" fontAlgn="t"/>
                      <a:r>
                        <a:rPr lang="en-US" sz="1000" dirty="0">
                          <a:effectLst/>
                          <a:latin typeface="Arial" panose="020B0604020202020204" pitchFamily="34" charset="0"/>
                          <a:cs typeface="Arial" panose="020B0604020202020204" pitchFamily="34" charset="0"/>
                        </a:rPr>
                        <a:t>1.6 TB / 3.2.TB / 4.0 TB</a:t>
                      </a:r>
                    </a:p>
                  </a:txBody>
                  <a:tcPr marL="20412" marR="20412" marT="10206" marB="1020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F4F4"/>
                    </a:solidFill>
                  </a:tcPr>
                </a:tc>
                <a:tc>
                  <a:txBody>
                    <a:bodyPr/>
                    <a:lstStyle/>
                    <a:p>
                      <a:pPr algn="l" fontAlgn="t"/>
                      <a:r>
                        <a:rPr lang="en-US" sz="1000" dirty="0">
                          <a:effectLst/>
                          <a:latin typeface="Arial" panose="020B0604020202020204" pitchFamily="34" charset="0"/>
                          <a:cs typeface="Arial" panose="020B0604020202020204" pitchFamily="34" charset="0"/>
                        </a:rPr>
                        <a:t>850,000 / 150,000</a:t>
                      </a:r>
                    </a:p>
                  </a:txBody>
                  <a:tcPr marL="20412" marR="20412" marT="10206" marB="1020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F4F4"/>
                    </a:solidFill>
                  </a:tcPr>
                </a:tc>
                <a:tc>
                  <a:txBody>
                    <a:bodyPr/>
                    <a:lstStyle/>
                    <a:p>
                      <a:pPr algn="l" fontAlgn="t"/>
                      <a:r>
                        <a:rPr lang="en-US" sz="1000" dirty="0" smtClean="0">
                          <a:effectLst/>
                          <a:latin typeface="Arial" panose="020B0604020202020204" pitchFamily="34" charset="0"/>
                          <a:cs typeface="Arial" panose="020B0604020202020204" pitchFamily="34" charset="0"/>
                        </a:rPr>
                        <a:t>20nm Intel NAND MLC Flash Memory with High Endurance Technology, Enhanced Power Loss Data Protection, End Data Path Protection, Dual NVMe Controller, Enterprise Reliability Features</a:t>
                      </a:r>
                      <a:endParaRPr lang="en-US" sz="1000" dirty="0">
                        <a:effectLst/>
                        <a:latin typeface="Arial" panose="020B0604020202020204" pitchFamily="34" charset="0"/>
                        <a:cs typeface="Arial" panose="020B0604020202020204" pitchFamily="34" charset="0"/>
                      </a:endParaRPr>
                    </a:p>
                  </a:txBody>
                  <a:tcPr marL="20412" marR="20412" marT="10206" marB="10206">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F4F4"/>
                    </a:solidFill>
                  </a:tcPr>
                </a:tc>
              </a:tr>
              <a:tr h="400151">
                <a:tc>
                  <a:txBody>
                    <a:bodyPr/>
                    <a:lstStyle/>
                    <a:p>
                      <a:pPr algn="l" fontAlgn="t"/>
                      <a:r>
                        <a:rPr lang="en-US" sz="1000" b="0" u="none" strike="noStrike" dirty="0">
                          <a:solidFill>
                            <a:srgbClr val="0071C5"/>
                          </a:solidFill>
                          <a:effectLst/>
                          <a:latin typeface="Arial" panose="020B0604020202020204" pitchFamily="34" charset="0"/>
                          <a:cs typeface="Arial" panose="020B0604020202020204" pitchFamily="34" charset="0"/>
                          <a:hlinkClick r:id="rId5"/>
                        </a:rPr>
                        <a:t>Intel® SSD DC P3700 Series</a:t>
                      </a:r>
                      <a:endParaRPr lang="en-US" sz="1000" dirty="0">
                        <a:effectLst/>
                        <a:latin typeface="Arial" panose="020B0604020202020204" pitchFamily="34" charset="0"/>
                        <a:cs typeface="Arial" panose="020B0604020202020204" pitchFamily="34" charset="0"/>
                      </a:endParaRPr>
                    </a:p>
                  </a:txBody>
                  <a:tcPr marL="20412" marR="20412" marT="10206" marB="1020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4EA"/>
                    </a:solidFill>
                  </a:tcPr>
                </a:tc>
                <a:tc>
                  <a:txBody>
                    <a:bodyPr/>
                    <a:lstStyle/>
                    <a:p>
                      <a:pPr algn="l" fontAlgn="t"/>
                      <a:r>
                        <a:rPr lang="en-US" sz="1000" dirty="0" smtClean="0">
                          <a:effectLst/>
                          <a:latin typeface="Arial" panose="020B0604020202020204" pitchFamily="34" charset="0"/>
                          <a:cs typeface="Arial" panose="020B0604020202020204" pitchFamily="34" charset="0"/>
                        </a:rPr>
                        <a:t>PCIe 3.0 x 4 U.2 2.5-inch, Low profile AIC* (HHHL**)</a:t>
                      </a:r>
                      <a:endParaRPr lang="en-US" sz="1000" dirty="0">
                        <a:effectLst/>
                        <a:latin typeface="Arial" panose="020B0604020202020204" pitchFamily="34" charset="0"/>
                        <a:cs typeface="Arial" panose="020B0604020202020204" pitchFamily="34" charset="0"/>
                      </a:endParaRPr>
                    </a:p>
                  </a:txBody>
                  <a:tcPr marL="20412" marR="20412" marT="10206" marB="1020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ECEC"/>
                    </a:solidFill>
                  </a:tcPr>
                </a:tc>
                <a:tc>
                  <a:txBody>
                    <a:bodyPr/>
                    <a:lstStyle/>
                    <a:p>
                      <a:pPr algn="l" fontAlgn="t"/>
                      <a:r>
                        <a:rPr lang="en-US" sz="1000" dirty="0">
                          <a:effectLst/>
                          <a:latin typeface="Arial" panose="020B0604020202020204" pitchFamily="34" charset="0"/>
                          <a:cs typeface="Arial" panose="020B0604020202020204" pitchFamily="34" charset="0"/>
                        </a:rPr>
                        <a:t>400 / 800 / 1.6 TB / 2.0 TB</a:t>
                      </a:r>
                    </a:p>
                  </a:txBody>
                  <a:tcPr marL="20412" marR="20412" marT="10206" marB="1020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ECEC"/>
                    </a:solidFill>
                  </a:tcPr>
                </a:tc>
                <a:tc>
                  <a:txBody>
                    <a:bodyPr/>
                    <a:lstStyle/>
                    <a:p>
                      <a:pPr algn="l" fontAlgn="t"/>
                      <a:r>
                        <a:rPr lang="en-US" sz="1000" dirty="0">
                          <a:effectLst/>
                          <a:latin typeface="Arial" panose="020B0604020202020204" pitchFamily="34" charset="0"/>
                          <a:cs typeface="Arial" panose="020B0604020202020204" pitchFamily="34" charset="0"/>
                        </a:rPr>
                        <a:t>460,000 / 175,000</a:t>
                      </a:r>
                    </a:p>
                  </a:txBody>
                  <a:tcPr marL="20412" marR="20412" marT="10206" marB="1020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ECEC"/>
                    </a:solidFill>
                  </a:tcPr>
                </a:tc>
                <a:tc>
                  <a:txBody>
                    <a:bodyPr/>
                    <a:lstStyle/>
                    <a:p>
                      <a:pPr algn="l" fontAlgn="t"/>
                      <a:r>
                        <a:rPr lang="en-US" sz="1000" dirty="0" smtClean="0">
                          <a:effectLst/>
                          <a:latin typeface="Arial" panose="020B0604020202020204" pitchFamily="34" charset="0"/>
                          <a:cs typeface="Arial" panose="020B0604020202020204" pitchFamily="34" charset="0"/>
                        </a:rPr>
                        <a:t>25nm Intel NAND MLC Flash Memory with High Endurance Technology, Enhanced Power Loss Data Protection, End-to-end Data Path Protection, Enterprise Reliability Features</a:t>
                      </a:r>
                      <a:endParaRPr lang="en-US" sz="1000" dirty="0">
                        <a:effectLst/>
                        <a:latin typeface="Arial" panose="020B0604020202020204" pitchFamily="34" charset="0"/>
                        <a:cs typeface="Arial" panose="020B0604020202020204" pitchFamily="34" charset="0"/>
                      </a:endParaRPr>
                    </a:p>
                  </a:txBody>
                  <a:tcPr marL="20412" marR="20412" marT="10206" marB="10206">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ECEC"/>
                    </a:solidFill>
                  </a:tcPr>
                </a:tc>
              </a:tr>
              <a:tr h="434041">
                <a:tc>
                  <a:txBody>
                    <a:bodyPr/>
                    <a:lstStyle/>
                    <a:p>
                      <a:pPr algn="l" fontAlgn="t"/>
                      <a:r>
                        <a:rPr lang="en-US" sz="1000" b="0" u="none" strike="noStrike" dirty="0">
                          <a:solidFill>
                            <a:srgbClr val="0071C5"/>
                          </a:solidFill>
                          <a:effectLst/>
                          <a:latin typeface="Arial" panose="020B0604020202020204" pitchFamily="34" charset="0"/>
                          <a:cs typeface="Arial" panose="020B0604020202020204" pitchFamily="34" charset="0"/>
                          <a:hlinkClick r:id="rId6"/>
                        </a:rPr>
                        <a:t>Intel® SSD DC P3600 Series</a:t>
                      </a:r>
                      <a:endParaRPr lang="en-US" sz="1000" dirty="0">
                        <a:effectLst/>
                        <a:latin typeface="Arial" panose="020B0604020202020204" pitchFamily="34" charset="0"/>
                        <a:cs typeface="Arial" panose="020B0604020202020204" pitchFamily="34" charset="0"/>
                      </a:endParaRPr>
                    </a:p>
                  </a:txBody>
                  <a:tcPr marL="20412" marR="20412" marT="10206" marB="1020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4EA"/>
                    </a:solidFill>
                  </a:tcPr>
                </a:tc>
                <a:tc>
                  <a:txBody>
                    <a:bodyPr/>
                    <a:lstStyle/>
                    <a:p>
                      <a:pPr algn="l" fontAlgn="t"/>
                      <a:r>
                        <a:rPr lang="en-US" sz="1000" dirty="0" smtClean="0">
                          <a:effectLst/>
                          <a:latin typeface="Arial" panose="020B0604020202020204" pitchFamily="34" charset="0"/>
                          <a:cs typeface="Arial" panose="020B0604020202020204" pitchFamily="34" charset="0"/>
                        </a:rPr>
                        <a:t>PCIe 3.0 x 4 U.2 2.5-inch, Low profile AIC* (HHHL**)</a:t>
                      </a:r>
                      <a:endParaRPr lang="en-US" sz="1000" dirty="0">
                        <a:effectLst/>
                        <a:latin typeface="Arial" panose="020B0604020202020204" pitchFamily="34" charset="0"/>
                        <a:cs typeface="Arial" panose="020B0604020202020204" pitchFamily="34" charset="0"/>
                      </a:endParaRPr>
                    </a:p>
                  </a:txBody>
                  <a:tcPr marL="20412" marR="20412" marT="10206" marB="1020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F4F4"/>
                    </a:solidFill>
                  </a:tcPr>
                </a:tc>
                <a:tc>
                  <a:txBody>
                    <a:bodyPr/>
                    <a:lstStyle/>
                    <a:p>
                      <a:pPr algn="l" fontAlgn="t"/>
                      <a:r>
                        <a:rPr lang="en-US" sz="1000" dirty="0">
                          <a:effectLst/>
                          <a:latin typeface="Arial" panose="020B0604020202020204" pitchFamily="34" charset="0"/>
                          <a:cs typeface="Arial" panose="020B0604020202020204" pitchFamily="34" charset="0"/>
                        </a:rPr>
                        <a:t>400 / 800 / 1.2 TB / 1.6 TB / 2.0 TB</a:t>
                      </a:r>
                    </a:p>
                  </a:txBody>
                  <a:tcPr marL="20412" marR="20412" marT="10206" marB="1020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F4F4"/>
                    </a:solidFill>
                  </a:tcPr>
                </a:tc>
                <a:tc>
                  <a:txBody>
                    <a:bodyPr/>
                    <a:lstStyle/>
                    <a:p>
                      <a:pPr algn="l" fontAlgn="t"/>
                      <a:r>
                        <a:rPr lang="en-US" sz="1000" dirty="0">
                          <a:effectLst/>
                          <a:latin typeface="Arial" panose="020B0604020202020204" pitchFamily="34" charset="0"/>
                          <a:cs typeface="Arial" panose="020B0604020202020204" pitchFamily="34" charset="0"/>
                        </a:rPr>
                        <a:t>450,000 / 56,000</a:t>
                      </a:r>
                    </a:p>
                  </a:txBody>
                  <a:tcPr marL="20412" marR="20412" marT="10206" marB="1020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F4F4"/>
                    </a:solidFill>
                  </a:tcPr>
                </a:tc>
                <a:tc>
                  <a:txBody>
                    <a:bodyPr/>
                    <a:lstStyle/>
                    <a:p>
                      <a:pPr algn="l" fontAlgn="t"/>
                      <a:r>
                        <a:rPr lang="en-US" sz="1000" dirty="0" smtClean="0">
                          <a:effectLst/>
                          <a:latin typeface="Arial" panose="020B0604020202020204" pitchFamily="34" charset="0"/>
                          <a:cs typeface="Arial" panose="020B0604020202020204" pitchFamily="34" charset="0"/>
                        </a:rPr>
                        <a:t>25nm Intel NAND MLC Flash Memory with High Endurance Technology, Enhanced Power Loss Data Protection, End-to-end Data Path Protection, Enterprise Reliability Features</a:t>
                      </a:r>
                      <a:endParaRPr lang="en-US" sz="1000" dirty="0">
                        <a:effectLst/>
                        <a:latin typeface="Arial" panose="020B0604020202020204" pitchFamily="34" charset="0"/>
                        <a:cs typeface="Arial" panose="020B0604020202020204" pitchFamily="34" charset="0"/>
                      </a:endParaRPr>
                    </a:p>
                  </a:txBody>
                  <a:tcPr marL="20412" marR="20412" marT="10206" marB="10206">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F4F4"/>
                    </a:solidFill>
                  </a:tcPr>
                </a:tc>
              </a:tr>
              <a:tr h="450792">
                <a:tc>
                  <a:txBody>
                    <a:bodyPr/>
                    <a:lstStyle/>
                    <a:p>
                      <a:pPr algn="l" fontAlgn="t"/>
                      <a:r>
                        <a:rPr lang="en-US" sz="1000" b="0" u="none" strike="noStrike" dirty="0">
                          <a:solidFill>
                            <a:srgbClr val="0071C5"/>
                          </a:solidFill>
                          <a:effectLst/>
                          <a:latin typeface="Arial" panose="020B0604020202020204" pitchFamily="34" charset="0"/>
                          <a:cs typeface="Arial" panose="020B0604020202020204" pitchFamily="34" charset="0"/>
                          <a:hlinkClick r:id="rId7"/>
                        </a:rPr>
                        <a:t>Intel® SSD DC P3500 Series</a:t>
                      </a:r>
                      <a:endParaRPr lang="en-US" sz="1000" dirty="0">
                        <a:effectLst/>
                        <a:latin typeface="Arial" panose="020B0604020202020204" pitchFamily="34" charset="0"/>
                        <a:cs typeface="Arial" panose="020B0604020202020204" pitchFamily="34" charset="0"/>
                      </a:endParaRPr>
                    </a:p>
                  </a:txBody>
                  <a:tcPr marL="20412" marR="20412" marT="10206" marB="1020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DE4EA"/>
                    </a:solidFill>
                  </a:tcPr>
                </a:tc>
                <a:tc>
                  <a:txBody>
                    <a:bodyPr/>
                    <a:lstStyle/>
                    <a:p>
                      <a:pPr algn="l" fontAlgn="t"/>
                      <a:r>
                        <a:rPr lang="en-US" sz="1000" dirty="0" smtClean="0">
                          <a:effectLst/>
                          <a:latin typeface="Arial" panose="020B0604020202020204" pitchFamily="34" charset="0"/>
                          <a:cs typeface="Arial" panose="020B0604020202020204" pitchFamily="34" charset="0"/>
                        </a:rPr>
                        <a:t>PCIe 3.0 x 4 U.2 2.5-inch, Low profile AIC* (HHHL**)</a:t>
                      </a:r>
                      <a:endParaRPr lang="en-US" sz="1000" dirty="0">
                        <a:effectLst/>
                        <a:latin typeface="Arial" panose="020B0604020202020204" pitchFamily="34" charset="0"/>
                        <a:cs typeface="Arial" panose="020B0604020202020204" pitchFamily="34" charset="0"/>
                      </a:endParaRPr>
                    </a:p>
                  </a:txBody>
                  <a:tcPr marL="20412" marR="20412" marT="10206" marB="1020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CECEC"/>
                    </a:solidFill>
                  </a:tcPr>
                </a:tc>
                <a:tc>
                  <a:txBody>
                    <a:bodyPr/>
                    <a:lstStyle/>
                    <a:p>
                      <a:pPr algn="l" fontAlgn="t"/>
                      <a:r>
                        <a:rPr lang="en-US" sz="1000" dirty="0">
                          <a:effectLst/>
                          <a:latin typeface="Arial" panose="020B0604020202020204" pitchFamily="34" charset="0"/>
                          <a:cs typeface="Arial" panose="020B0604020202020204" pitchFamily="34" charset="0"/>
                        </a:rPr>
                        <a:t>400 / 1.2 TB / 2.0 TB</a:t>
                      </a:r>
                    </a:p>
                  </a:txBody>
                  <a:tcPr marL="20412" marR="20412" marT="10206" marB="1020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CECEC"/>
                    </a:solidFill>
                  </a:tcPr>
                </a:tc>
                <a:tc>
                  <a:txBody>
                    <a:bodyPr/>
                    <a:lstStyle/>
                    <a:p>
                      <a:pPr algn="l" fontAlgn="t"/>
                      <a:r>
                        <a:rPr lang="en-US" sz="1000" dirty="0">
                          <a:effectLst/>
                          <a:latin typeface="Arial" panose="020B0604020202020204" pitchFamily="34" charset="0"/>
                          <a:cs typeface="Arial" panose="020B0604020202020204" pitchFamily="34" charset="0"/>
                        </a:rPr>
                        <a:t>430,000 / 28,000</a:t>
                      </a:r>
                    </a:p>
                  </a:txBody>
                  <a:tcPr marL="20412" marR="20412" marT="10206" marB="1020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CECEC"/>
                    </a:solidFill>
                  </a:tcPr>
                </a:tc>
                <a:tc>
                  <a:txBody>
                    <a:bodyPr/>
                    <a:lstStyle/>
                    <a:p>
                      <a:pPr algn="l" fontAlgn="t"/>
                      <a:r>
                        <a:rPr lang="en-US" sz="1000" dirty="0" smtClean="0">
                          <a:effectLst/>
                          <a:latin typeface="Arial" panose="020B0604020202020204" pitchFamily="34" charset="0"/>
                          <a:cs typeface="Arial" panose="020B0604020202020204" pitchFamily="34" charset="0"/>
                        </a:rPr>
                        <a:t>25nm Intel NAND MLC Flash Memory with High Endurance Technology, Enhanced Power Loss Data Protection, End-to-end Data Path Protection, Enterprise Reliability Features</a:t>
                      </a:r>
                      <a:endParaRPr lang="en-US" sz="1000" dirty="0">
                        <a:effectLst/>
                        <a:latin typeface="Arial" panose="020B0604020202020204" pitchFamily="34" charset="0"/>
                        <a:cs typeface="Arial" panose="020B0604020202020204" pitchFamily="34" charset="0"/>
                      </a:endParaRPr>
                    </a:p>
                  </a:txBody>
                  <a:tcPr marL="20412" marR="20412" marT="10206" marB="10206">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CECEC"/>
                    </a:solidFill>
                  </a:tcPr>
                </a:tc>
              </a:tr>
            </a:tbl>
          </a:graphicData>
        </a:graphic>
      </p:graphicFrame>
      <p:sp>
        <p:nvSpPr>
          <p:cNvPr id="3" name="TextBox 2"/>
          <p:cNvSpPr txBox="1"/>
          <p:nvPr/>
        </p:nvSpPr>
        <p:spPr>
          <a:xfrm>
            <a:off x="329610" y="4514925"/>
            <a:ext cx="6592186" cy="369332"/>
          </a:xfrm>
          <a:prstGeom prst="rect">
            <a:avLst/>
          </a:prstGeom>
          <a:noFill/>
        </p:spPr>
        <p:txBody>
          <a:bodyPr wrap="square" rtlCol="0">
            <a:spAutoFit/>
          </a:bodyPr>
          <a:lstStyle/>
          <a:p>
            <a:r>
              <a:rPr lang="en-US" dirty="0" smtClean="0"/>
              <a:t> </a:t>
            </a:r>
            <a:r>
              <a:rPr lang="en-US" sz="1200" dirty="0" smtClean="0"/>
              <a:t>*ACI = Add-in Card ** HHHL =half-height, half length</a:t>
            </a:r>
            <a:endParaRPr lang="en-US" sz="1200" dirty="0"/>
          </a:p>
        </p:txBody>
      </p:sp>
    </p:spTree>
    <p:extLst>
      <p:ext uri="{BB962C8B-B14F-4D97-AF65-F5344CB8AC3E}">
        <p14:creationId xmlns:p14="http://schemas.microsoft.com/office/powerpoint/2010/main" val="10067838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Newly Announced - NVMe over Fabrics</a:t>
            </a:r>
            <a:endParaRPr lang="en-US" dirty="0"/>
          </a:p>
        </p:txBody>
      </p:sp>
      <p:sp>
        <p:nvSpPr>
          <p:cNvPr id="3" name="Content Placeholder 2"/>
          <p:cNvSpPr>
            <a:spLocks noGrp="1"/>
          </p:cNvSpPr>
          <p:nvPr>
            <p:ph idx="1"/>
          </p:nvPr>
        </p:nvSpPr>
        <p:spPr/>
        <p:txBody>
          <a:bodyPr>
            <a:normAutofit/>
          </a:bodyPr>
          <a:lstStyle/>
          <a:p>
            <a:r>
              <a:rPr lang="en-US" dirty="0"/>
              <a:t>Standards released 6/9/16</a:t>
            </a:r>
          </a:p>
          <a:p>
            <a:r>
              <a:rPr lang="en-US" dirty="0" smtClean="0"/>
              <a:t>Expands NVMe Protocol Beyond PCIe to Ethernet, Fibre Channel, InfiniBand &amp; Intel OmniPath</a:t>
            </a:r>
          </a:p>
          <a:p>
            <a:r>
              <a:rPr lang="en-US" dirty="0" smtClean="0"/>
              <a:t>Allows NVMe to Attach Storage Outside the Server to attached SANs and External SSD Storage</a:t>
            </a:r>
          </a:p>
          <a:p>
            <a:r>
              <a:rPr lang="en-US" dirty="0" smtClean="0"/>
              <a:t>First product announced Broadcom NVMe over Fibre Channel HBA</a:t>
            </a:r>
          </a:p>
          <a:p>
            <a:r>
              <a:rPr lang="en-US" dirty="0" smtClean="0"/>
              <a:t>Look for OEM products in the next 6-9 months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5624" y="510363"/>
            <a:ext cx="1678284" cy="1611852"/>
          </a:xfrm>
          <a:prstGeom prst="rect">
            <a:avLst/>
          </a:prstGeom>
        </p:spPr>
      </p:pic>
    </p:spTree>
    <p:extLst>
      <p:ext uri="{BB962C8B-B14F-4D97-AF65-F5344CB8AC3E}">
        <p14:creationId xmlns:p14="http://schemas.microsoft.com/office/powerpoint/2010/main" val="33403748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Generation - Intel Technology Advances</a:t>
            </a:r>
            <a:endParaRPr lang="en-US" dirty="0"/>
          </a:p>
        </p:txBody>
      </p:sp>
      <p:sp>
        <p:nvSpPr>
          <p:cNvPr id="3" name="Content Placeholder 2"/>
          <p:cNvSpPr>
            <a:spLocks noGrp="1"/>
          </p:cNvSpPr>
          <p:nvPr>
            <p:ph idx="1"/>
          </p:nvPr>
        </p:nvSpPr>
        <p:spPr>
          <a:xfrm>
            <a:off x="457200" y="1749137"/>
            <a:ext cx="8378456" cy="2810849"/>
          </a:xfrm>
        </p:spPr>
        <p:txBody>
          <a:bodyPr>
            <a:normAutofit lnSpcReduction="10000"/>
          </a:bodyPr>
          <a:lstStyle/>
          <a:p>
            <a:pPr marL="0" indent="0">
              <a:buNone/>
            </a:pPr>
            <a:r>
              <a:rPr lang="en-US" dirty="0" smtClean="0"/>
              <a:t>Intel Optane 3D Xpoint Memory</a:t>
            </a:r>
          </a:p>
          <a:p>
            <a:pPr lvl="1"/>
            <a:r>
              <a:rPr lang="en-US" dirty="0"/>
              <a:t>Next Advance in SSD Technology</a:t>
            </a:r>
            <a:endParaRPr lang="en-US" dirty="0" smtClean="0"/>
          </a:p>
          <a:p>
            <a:pPr lvl="1"/>
            <a:r>
              <a:rPr lang="en-US" dirty="0"/>
              <a:t>Will close the gap between DRAM performance </a:t>
            </a:r>
            <a:endParaRPr lang="en-US" dirty="0" smtClean="0"/>
          </a:p>
          <a:p>
            <a:pPr marL="284163" lvl="1" indent="0">
              <a:buNone/>
            </a:pPr>
            <a:r>
              <a:rPr lang="en-US" dirty="0"/>
              <a:t>	 </a:t>
            </a:r>
            <a:r>
              <a:rPr lang="en-US" dirty="0" smtClean="0"/>
              <a:t>  and </a:t>
            </a:r>
            <a:r>
              <a:rPr lang="en-US" dirty="0"/>
              <a:t>SSD performance</a:t>
            </a:r>
          </a:p>
          <a:p>
            <a:pPr lvl="1"/>
            <a:r>
              <a:rPr lang="en-US" dirty="0" smtClean="0"/>
              <a:t>Enables Very Dense Memory Arrays that Scale </a:t>
            </a:r>
          </a:p>
          <a:p>
            <a:pPr marL="284163" lvl="1" indent="0">
              <a:buNone/>
            </a:pPr>
            <a:r>
              <a:rPr lang="en-US" dirty="0" smtClean="0"/>
              <a:t>     with Moore’s Law</a:t>
            </a:r>
          </a:p>
          <a:p>
            <a:pPr lvl="1"/>
            <a:r>
              <a:rPr lang="en-US" dirty="0" smtClean="0"/>
              <a:t>Latency times much lower than NAND</a:t>
            </a:r>
          </a:p>
          <a:p>
            <a:pPr lvl="2"/>
            <a:r>
              <a:rPr lang="en-US" dirty="0" smtClean="0"/>
              <a:t>Leap forward in the same way NAND eclipsed hard disk storage</a:t>
            </a:r>
          </a:p>
          <a:p>
            <a:pPr lvl="1"/>
            <a:r>
              <a:rPr lang="en-US" dirty="0" smtClean="0"/>
              <a:t>Look for product releases in 2017</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9001" y="1749137"/>
            <a:ext cx="1988480" cy="1673638"/>
          </a:xfrm>
          <a:prstGeom prst="rect">
            <a:avLst/>
          </a:prstGeom>
        </p:spPr>
      </p:pic>
    </p:spTree>
    <p:extLst>
      <p:ext uri="{BB962C8B-B14F-4D97-AF65-F5344CB8AC3E}">
        <p14:creationId xmlns:p14="http://schemas.microsoft.com/office/powerpoint/2010/main" val="41044191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NVMe/PCIe </a:t>
            </a:r>
            <a:r>
              <a:rPr lang="en-US" dirty="0"/>
              <a:t>is the Fastest, Lowest Latency SSD Server Storage</a:t>
            </a:r>
            <a:r>
              <a:rPr lang="en-US" b="1" dirty="0"/>
              <a:t/>
            </a:r>
            <a:br>
              <a:rPr lang="en-US" b="1" dirty="0"/>
            </a:br>
            <a:endParaRPr lang="en-US" dirty="0"/>
          </a:p>
        </p:txBody>
      </p:sp>
      <p:sp>
        <p:nvSpPr>
          <p:cNvPr id="3" name="Content Placeholder 2"/>
          <p:cNvSpPr>
            <a:spLocks noGrp="1"/>
          </p:cNvSpPr>
          <p:nvPr>
            <p:ph idx="1"/>
          </p:nvPr>
        </p:nvSpPr>
        <p:spPr>
          <a:xfrm>
            <a:off x="2881424" y="1749137"/>
            <a:ext cx="5613990" cy="2810849"/>
          </a:xfrm>
        </p:spPr>
        <p:txBody>
          <a:bodyPr/>
          <a:lstStyle/>
          <a:p>
            <a:r>
              <a:rPr lang="en-US" dirty="0" smtClean="0"/>
              <a:t>Developed Specifically for SSD Storage</a:t>
            </a:r>
          </a:p>
          <a:p>
            <a:r>
              <a:rPr lang="en-US" dirty="0" smtClean="0"/>
              <a:t>High Performance, Low Latency SSD Storage</a:t>
            </a:r>
          </a:p>
          <a:p>
            <a:r>
              <a:rPr lang="en-US" dirty="0" smtClean="0"/>
              <a:t>When Compared to SATA and SAS</a:t>
            </a:r>
          </a:p>
          <a:p>
            <a:pPr lvl="1"/>
            <a:r>
              <a:rPr lang="en-US" dirty="0" smtClean="0"/>
              <a:t>NVMe is More </a:t>
            </a:r>
            <a:r>
              <a:rPr lang="en-US" dirty="0"/>
              <a:t>than 2x as Efficient </a:t>
            </a:r>
            <a:endParaRPr lang="en-US" dirty="0" smtClean="0"/>
          </a:p>
          <a:p>
            <a:pPr lvl="1"/>
            <a:r>
              <a:rPr lang="en-US" dirty="0" smtClean="0"/>
              <a:t>NVMe Uses about </a:t>
            </a:r>
            <a:r>
              <a:rPr lang="en-US" dirty="0"/>
              <a:t>50% less CPU </a:t>
            </a:r>
            <a:r>
              <a:rPr lang="en-US" dirty="0" smtClean="0"/>
              <a:t>Resources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102" y="1749137"/>
            <a:ext cx="2492322" cy="1869242"/>
          </a:xfrm>
          <a:prstGeom prst="rect">
            <a:avLst/>
          </a:prstGeom>
        </p:spPr>
      </p:pic>
    </p:spTree>
    <p:extLst>
      <p:ext uri="{BB962C8B-B14F-4D97-AF65-F5344CB8AC3E}">
        <p14:creationId xmlns:p14="http://schemas.microsoft.com/office/powerpoint/2010/main" val="159397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NVMe/PCIe over SAS for SSDs	</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Provides Best Bandwidth &amp; Lowest Latency for SSDs</a:t>
            </a:r>
          </a:p>
          <a:p>
            <a:r>
              <a:rPr lang="en-US" dirty="0" smtClean="0"/>
              <a:t>Second Only to DRAM in Performance &amp; Latency</a:t>
            </a:r>
          </a:p>
          <a:p>
            <a:r>
              <a:rPr lang="en-US" dirty="0" smtClean="0"/>
              <a:t>Designed and Optimized for SSDs Replacing Interface Designed for HDDs</a:t>
            </a:r>
          </a:p>
          <a:p>
            <a:r>
              <a:rPr lang="en-US" dirty="0" smtClean="0"/>
              <a:t>Directly interfaces with Intel CPU Maximizing Performance</a:t>
            </a:r>
          </a:p>
          <a:p>
            <a:r>
              <a:rPr lang="en-US" dirty="0" smtClean="0"/>
              <a:t>Less Power - Typically &gt; 2W Idle and &gt;9W Maximum</a:t>
            </a:r>
          </a:p>
          <a:p>
            <a:r>
              <a:rPr lang="en-US" dirty="0"/>
              <a:t>Eliminates HBA Overhead and Cost</a:t>
            </a:r>
          </a:p>
          <a:p>
            <a:r>
              <a:rPr lang="en-US" dirty="0" smtClean="0"/>
              <a:t>Scalable </a:t>
            </a:r>
            <a:r>
              <a:rPr lang="en-US" dirty="0"/>
              <a:t>Performance, Flexible Form Factors, and Industry Standard </a:t>
            </a:r>
            <a:r>
              <a:rPr lang="en-US" dirty="0" smtClean="0"/>
              <a:t>Stability</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8534" y="2931462"/>
            <a:ext cx="1286782" cy="88705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6832" y="1610380"/>
            <a:ext cx="1445093" cy="729919"/>
          </a:xfrm>
          <a:prstGeom prst="rect">
            <a:avLst/>
          </a:prstGeom>
        </p:spPr>
      </p:pic>
    </p:spTree>
    <p:extLst>
      <p:ext uri="{BB962C8B-B14F-4D97-AF65-F5344CB8AC3E}">
        <p14:creationId xmlns:p14="http://schemas.microsoft.com/office/powerpoint/2010/main" val="11660925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PCIe/NVMe Storage Should be Recommended</a:t>
            </a:r>
            <a:endParaRPr lang="en-US" dirty="0"/>
          </a:p>
        </p:txBody>
      </p:sp>
      <p:sp>
        <p:nvSpPr>
          <p:cNvPr id="3" name="Content Placeholder 2"/>
          <p:cNvSpPr>
            <a:spLocks noGrp="1"/>
          </p:cNvSpPr>
          <p:nvPr>
            <p:ph idx="1"/>
          </p:nvPr>
        </p:nvSpPr>
        <p:spPr/>
        <p:txBody>
          <a:bodyPr>
            <a:normAutofit/>
          </a:bodyPr>
          <a:lstStyle/>
          <a:p>
            <a:r>
              <a:rPr lang="en-US" b="1" dirty="0" smtClean="0"/>
              <a:t>Where Increased Responsiveness and Performance outweigh the Price Premium of PCIe/NVMe Storage</a:t>
            </a:r>
          </a:p>
          <a:p>
            <a:r>
              <a:rPr lang="en-US" dirty="0" smtClean="0"/>
              <a:t>Ideal </a:t>
            </a:r>
            <a:r>
              <a:rPr lang="en-US" dirty="0"/>
              <a:t>for any </a:t>
            </a:r>
            <a:r>
              <a:rPr lang="en-US" dirty="0" smtClean="0"/>
              <a:t>Data-heavy</a:t>
            </a:r>
            <a:r>
              <a:rPr lang="en-US" dirty="0"/>
              <a:t>, </a:t>
            </a:r>
            <a:r>
              <a:rPr lang="en-US" dirty="0" smtClean="0"/>
              <a:t>Low-latency Content </a:t>
            </a:r>
          </a:p>
          <a:p>
            <a:r>
              <a:rPr lang="en-US" dirty="0" smtClean="0"/>
              <a:t>Where Data is Local &amp; Dedicated to the Server</a:t>
            </a:r>
          </a:p>
          <a:p>
            <a:r>
              <a:rPr lang="en-US" dirty="0" smtClean="0"/>
              <a:t>Applications such as OLAP, OLTP, and Video</a:t>
            </a:r>
          </a:p>
          <a:p>
            <a:r>
              <a:rPr lang="en-US" dirty="0" smtClean="0"/>
              <a:t>Not Recommended as a Boot Drive</a:t>
            </a:r>
          </a:p>
          <a:p>
            <a:pPr lvl="1"/>
            <a:r>
              <a:rPr lang="en-US" dirty="0" smtClean="0"/>
              <a:t>L</a:t>
            </a:r>
            <a:r>
              <a:rPr lang="en-US" dirty="0"/>
              <a:t>ower cost SATA  </a:t>
            </a:r>
            <a:r>
              <a:rPr lang="en-US" dirty="0" smtClean="0"/>
              <a:t>SSDs are Adequate/Less Expensive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1618" y="2213579"/>
            <a:ext cx="1881963" cy="1881963"/>
          </a:xfrm>
          <a:prstGeom prst="rect">
            <a:avLst/>
          </a:prstGeom>
        </p:spPr>
      </p:pic>
    </p:spTree>
    <p:extLst>
      <p:ext uri="{BB962C8B-B14F-4D97-AF65-F5344CB8AC3E}">
        <p14:creationId xmlns:p14="http://schemas.microsoft.com/office/powerpoint/2010/main" val="4733734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NVMe/PCIe </a:t>
            </a:r>
            <a:r>
              <a:rPr lang="en-US" dirty="0"/>
              <a:t>is the Fastest, Lowest Latency SSD Server Storage</a:t>
            </a:r>
            <a:r>
              <a:rPr lang="en-US" b="1" dirty="0"/>
              <a:t/>
            </a:r>
            <a:br>
              <a:rPr lang="en-US" b="1" dirty="0"/>
            </a:br>
            <a:endParaRPr lang="en-US" dirty="0"/>
          </a:p>
        </p:txBody>
      </p:sp>
      <p:sp>
        <p:nvSpPr>
          <p:cNvPr id="3" name="Content Placeholder 2"/>
          <p:cNvSpPr>
            <a:spLocks noGrp="1"/>
          </p:cNvSpPr>
          <p:nvPr>
            <p:ph idx="1"/>
          </p:nvPr>
        </p:nvSpPr>
        <p:spPr>
          <a:xfrm>
            <a:off x="2881424" y="1749137"/>
            <a:ext cx="5613990" cy="2810849"/>
          </a:xfrm>
        </p:spPr>
        <p:txBody>
          <a:bodyPr/>
          <a:lstStyle/>
          <a:p>
            <a:r>
              <a:rPr lang="en-US" dirty="0" smtClean="0"/>
              <a:t>Developed Specifically for SSD Storage</a:t>
            </a:r>
          </a:p>
          <a:p>
            <a:r>
              <a:rPr lang="en-US" dirty="0" smtClean="0"/>
              <a:t>High Performance, Low Latency SSD Storage</a:t>
            </a:r>
          </a:p>
          <a:p>
            <a:r>
              <a:rPr lang="en-US" dirty="0" smtClean="0"/>
              <a:t>When Compared to SATA and SAS</a:t>
            </a:r>
          </a:p>
          <a:p>
            <a:pPr lvl="1"/>
            <a:r>
              <a:rPr lang="en-US" dirty="0" smtClean="0"/>
              <a:t>NVMe is More </a:t>
            </a:r>
            <a:r>
              <a:rPr lang="en-US" dirty="0"/>
              <a:t>than 2x as Efficient </a:t>
            </a:r>
            <a:endParaRPr lang="en-US" dirty="0" smtClean="0"/>
          </a:p>
          <a:p>
            <a:pPr lvl="1"/>
            <a:r>
              <a:rPr lang="en-US" dirty="0" smtClean="0"/>
              <a:t>NVMe Uses about </a:t>
            </a:r>
            <a:r>
              <a:rPr lang="en-US" dirty="0"/>
              <a:t>50% less CPU </a:t>
            </a:r>
            <a:r>
              <a:rPr lang="en-US" dirty="0" smtClean="0"/>
              <a:t>Resources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102" y="1749137"/>
            <a:ext cx="2492322" cy="1869242"/>
          </a:xfrm>
          <a:prstGeom prst="rect">
            <a:avLst/>
          </a:prstGeom>
        </p:spPr>
      </p:pic>
    </p:spTree>
    <p:extLst>
      <p:ext uri="{BB962C8B-B14F-4D97-AF65-F5344CB8AC3E}">
        <p14:creationId xmlns:p14="http://schemas.microsoft.com/office/powerpoint/2010/main" val="4096027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ctrTitle"/>
          </p:nvPr>
        </p:nvSpPr>
        <p:spPr>
          <a:xfrm>
            <a:off x="758794" y="1148221"/>
            <a:ext cx="8024721" cy="2266950"/>
          </a:xfrm>
        </p:spPr>
        <p:txBody>
          <a:bodyPr>
            <a:normAutofit/>
          </a:bodyPr>
          <a:lstStyle/>
          <a:p>
            <a:pPr algn="ctr"/>
            <a:r>
              <a:rPr lang="en-US" sz="3200" b="1" dirty="0" smtClean="0"/>
              <a:t>3 Minute Presentation  </a:t>
            </a:r>
            <a:endParaRPr lang="en-US" sz="3200" dirty="0"/>
          </a:p>
        </p:txBody>
      </p:sp>
    </p:spTree>
    <p:extLst>
      <p:ext uri="{BB962C8B-B14F-4D97-AF65-F5344CB8AC3E}">
        <p14:creationId xmlns:p14="http://schemas.microsoft.com/office/powerpoint/2010/main" val="2179135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Enterprise Server Storage Evolution	</a:t>
            </a:r>
            <a:endParaRPr lang="en-US" dirty="0"/>
          </a:p>
        </p:txBody>
      </p:sp>
      <p:sp>
        <p:nvSpPr>
          <p:cNvPr id="3" name="Content Placeholder 2"/>
          <p:cNvSpPr>
            <a:spLocks noGrp="1"/>
          </p:cNvSpPr>
          <p:nvPr>
            <p:ph idx="1"/>
          </p:nvPr>
        </p:nvSpPr>
        <p:spPr>
          <a:xfrm>
            <a:off x="457200" y="1749137"/>
            <a:ext cx="6858000" cy="2810849"/>
          </a:xfrm>
        </p:spPr>
        <p:txBody>
          <a:bodyPr>
            <a:normAutofit fontScale="92500" lnSpcReduction="20000"/>
          </a:bodyPr>
          <a:lstStyle/>
          <a:p>
            <a:pPr marL="0" indent="0">
              <a:buNone/>
            </a:pPr>
            <a:r>
              <a:rPr lang="en-US" dirty="0" smtClean="0"/>
              <a:t>Data Center Managers can now select storage </a:t>
            </a:r>
            <a:br>
              <a:rPr lang="en-US" dirty="0" smtClean="0"/>
            </a:br>
            <a:r>
              <a:rPr lang="en-US" dirty="0" smtClean="0"/>
              <a:t>performance </a:t>
            </a:r>
            <a:r>
              <a:rPr lang="en-US" dirty="0"/>
              <a:t>that:</a:t>
            </a:r>
          </a:p>
          <a:p>
            <a:pPr lvl="1"/>
            <a:r>
              <a:rPr lang="en-US" dirty="0" smtClean="0"/>
              <a:t>Optimizes Workloads and Fits in Budget</a:t>
            </a:r>
          </a:p>
          <a:p>
            <a:pPr marL="0" indent="0">
              <a:buNone/>
            </a:pPr>
            <a:r>
              <a:rPr lang="en-US" dirty="0" smtClean="0"/>
              <a:t>Legacy Data Center SSDs</a:t>
            </a:r>
          </a:p>
          <a:p>
            <a:pPr lvl="1"/>
            <a:r>
              <a:rPr lang="en-US" smtClean="0"/>
              <a:t>Use </a:t>
            </a:r>
            <a:r>
              <a:rPr lang="en-US" dirty="0" smtClean="0"/>
              <a:t>same SATA and SAS Technology Designed for HDDs</a:t>
            </a:r>
          </a:p>
          <a:p>
            <a:pPr lvl="1"/>
            <a:r>
              <a:rPr lang="en-US" dirty="0" smtClean="0"/>
              <a:t>Performance Hindered by Inefficient Interfaces with Server</a:t>
            </a:r>
          </a:p>
          <a:p>
            <a:pPr marL="0" indent="0">
              <a:buNone/>
            </a:pPr>
            <a:r>
              <a:rPr lang="en-US" dirty="0" smtClean="0"/>
              <a:t>New Non-Volatile Memory Express (NVMe) </a:t>
            </a:r>
          </a:p>
          <a:p>
            <a:pPr lvl="1"/>
            <a:r>
              <a:rPr lang="en-US" dirty="0" smtClean="0"/>
              <a:t>Designed to Optimize Solid-State Storage Technology</a:t>
            </a:r>
          </a:p>
          <a:p>
            <a:pPr lvl="1"/>
            <a:r>
              <a:rPr lang="en-US" dirty="0" smtClean="0"/>
              <a:t>Capitalizes on the Low Latency and Parallelism of Solid-State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8675" y="1375469"/>
            <a:ext cx="2901801" cy="1450901"/>
          </a:xfrm>
          <a:prstGeom prst="rect">
            <a:avLst/>
          </a:prstGeom>
        </p:spPr>
      </p:pic>
    </p:spTree>
    <p:extLst>
      <p:ext uri="{BB962C8B-B14F-4D97-AF65-F5344CB8AC3E}">
        <p14:creationId xmlns:p14="http://schemas.microsoft.com/office/powerpoint/2010/main" val="8917679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NVMe/PCIe over SAS for SSDs	</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Provides Best Bandwidth &amp; Lowest Latency for SSDs</a:t>
            </a:r>
          </a:p>
          <a:p>
            <a:r>
              <a:rPr lang="en-US" dirty="0" smtClean="0"/>
              <a:t>Second Only to DRAM in Performance &amp; Latency</a:t>
            </a:r>
          </a:p>
          <a:p>
            <a:r>
              <a:rPr lang="en-US" dirty="0" smtClean="0"/>
              <a:t>Designed and Optimized for SSDs Replacing Interface Designed for HDDs</a:t>
            </a:r>
          </a:p>
          <a:p>
            <a:r>
              <a:rPr lang="en-US" dirty="0" smtClean="0"/>
              <a:t>Directly interfaces with Intel CPU Maximizing Performance</a:t>
            </a:r>
          </a:p>
          <a:p>
            <a:r>
              <a:rPr lang="en-US" dirty="0" smtClean="0"/>
              <a:t>Less Power - Typically &gt; 2W Idle and &gt;9W Maximum</a:t>
            </a:r>
          </a:p>
          <a:p>
            <a:r>
              <a:rPr lang="en-US" dirty="0"/>
              <a:t>Eliminates HBA Overhead and Cost</a:t>
            </a:r>
          </a:p>
          <a:p>
            <a:r>
              <a:rPr lang="en-US" dirty="0" smtClean="0"/>
              <a:t>Scalable </a:t>
            </a:r>
            <a:r>
              <a:rPr lang="en-US" dirty="0"/>
              <a:t>Performance, Flexible Form Factors, and Industry Standard </a:t>
            </a:r>
            <a:r>
              <a:rPr lang="en-US" dirty="0" smtClean="0"/>
              <a:t>Stability</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8534" y="2931462"/>
            <a:ext cx="1286782" cy="88705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6832" y="1610380"/>
            <a:ext cx="1445093" cy="729919"/>
          </a:xfrm>
          <a:prstGeom prst="rect">
            <a:avLst/>
          </a:prstGeom>
        </p:spPr>
      </p:pic>
    </p:spTree>
    <p:extLst>
      <p:ext uri="{BB962C8B-B14F-4D97-AF65-F5344CB8AC3E}">
        <p14:creationId xmlns:p14="http://schemas.microsoft.com/office/powerpoint/2010/main" val="2325899285"/>
      </p:ext>
    </p:extLst>
  </p:cSld>
  <p:clrMapOvr>
    <a:masterClrMapping/>
  </p:clrMapOvr>
  <p:timing>
    <p:tnLst>
      <p:par>
        <p:cTn id="1" dur="indefinite" restart="never" nodeType="tmRoot"/>
      </p:par>
    </p:tnLst>
  </p:timing>
</p:sld>
</file>

<file path=ppt/theme/theme1.xml><?xml version="1.0" encoding="utf-8"?>
<a:theme xmlns:a="http://schemas.openxmlformats.org/drawingml/2006/main" name="arrow_template_16-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arrow_template_16-9</Template>
  <TotalTime>34419</TotalTime>
  <Words>6000</Words>
  <Application>Microsoft Office PowerPoint</Application>
  <PresentationFormat>On-screen Show (16:9)</PresentationFormat>
  <Paragraphs>551</Paragraphs>
  <Slides>35</Slides>
  <Notes>32</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arrow_template_16-9</vt:lpstr>
      <vt:lpstr>Transitioning to NVMe/PCIe SSDs</vt:lpstr>
      <vt:lpstr>30 Second Presentation  </vt:lpstr>
      <vt:lpstr>Enterprise Server Storage Evolution </vt:lpstr>
      <vt:lpstr>Advantages of NVMe/PCIe over SAS for SSDs </vt:lpstr>
      <vt:lpstr>Where PCIe/NVMe Storage Should be Recommended</vt:lpstr>
      <vt:lpstr>NVMe/PCIe is the Fastest, Lowest Latency SSD Server Storage </vt:lpstr>
      <vt:lpstr>3 Minute Presentation  </vt:lpstr>
      <vt:lpstr>Enterprise Server Storage Evolution </vt:lpstr>
      <vt:lpstr>Advantages of NVMe/PCIe over SAS for SSDs </vt:lpstr>
      <vt:lpstr>Storage Host Bus Comparison</vt:lpstr>
      <vt:lpstr>NVMe/PCIe More than 2x as Efficient than SATA and SAS</vt:lpstr>
      <vt:lpstr>NVMe/PCIe uses about 50% less CPU Resources</vt:lpstr>
      <vt:lpstr>Where PCIe/NVMe Storage Should be Recommended</vt:lpstr>
      <vt:lpstr>Perfect Fit - PCIe/NVMe SSDs as Cache or Tiered Storage</vt:lpstr>
      <vt:lpstr>Types of Applications to Target</vt:lpstr>
      <vt:lpstr>NVMe/PCIe is the Fastest, Lowest Latency SSD Server Storage </vt:lpstr>
      <vt:lpstr>30 Minute Presentation  </vt:lpstr>
      <vt:lpstr>Enterprise Server Storage Evolution </vt:lpstr>
      <vt:lpstr>What Impacts Server SSD Performance?</vt:lpstr>
      <vt:lpstr>Storage Host Bus Comparison</vt:lpstr>
      <vt:lpstr>NVMe/PCIe More than 2x as Efficient than SATA and SAS</vt:lpstr>
      <vt:lpstr>NVMe/PCIe uses about 50% less CPU Resources</vt:lpstr>
      <vt:lpstr>PCIe/NVMe SSD Storage Benefits </vt:lpstr>
      <vt:lpstr>Advantages of NVMe/PCIe over SAS for SSDs </vt:lpstr>
      <vt:lpstr> NVMe/PCIe Provides Flexible Form Factors</vt:lpstr>
      <vt:lpstr>Optimizing Performance with PCIe/NVMe SSD Storage</vt:lpstr>
      <vt:lpstr>PCIe/NVMe SSD Storage Considerations</vt:lpstr>
      <vt:lpstr>Where PCIe/NVMe Storage Should be Recommended</vt:lpstr>
      <vt:lpstr>Perfect Fit - PCIe/NVMe SSDs as Cache or Tiered Storage</vt:lpstr>
      <vt:lpstr>Types of Applications to Target</vt:lpstr>
      <vt:lpstr>Server Support for PCIe/NVMe 2.5” Drives</vt:lpstr>
      <vt:lpstr>Intel PCIe/NVMe Product Lineups</vt:lpstr>
      <vt:lpstr>Newly Announced - NVMe over Fabrics</vt:lpstr>
      <vt:lpstr>Next Generation - Intel Technology Advances</vt:lpstr>
      <vt:lpstr>NVMe/PCIe is the Fastest, Lowest Latency SSD Server Storage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the Title of the Presentation</dc:title>
  <dc:creator>Megan Fassnacht</dc:creator>
  <cp:lastModifiedBy>Rod Strand</cp:lastModifiedBy>
  <cp:revision>328</cp:revision>
  <cp:lastPrinted>2016-12-08T02:12:40Z</cp:lastPrinted>
  <dcterms:created xsi:type="dcterms:W3CDTF">2013-05-29T15:32:45Z</dcterms:created>
  <dcterms:modified xsi:type="dcterms:W3CDTF">2017-02-07T20:37:48Z</dcterms:modified>
</cp:coreProperties>
</file>